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83" r:id="rId2"/>
    <p:sldId id="291" r:id="rId3"/>
    <p:sldId id="294" r:id="rId4"/>
    <p:sldId id="311" r:id="rId5"/>
    <p:sldId id="302" r:id="rId6"/>
    <p:sldId id="327" r:id="rId7"/>
    <p:sldId id="328" r:id="rId8"/>
    <p:sldId id="296" r:id="rId9"/>
    <p:sldId id="317" r:id="rId10"/>
    <p:sldId id="305" r:id="rId11"/>
    <p:sldId id="306" r:id="rId12"/>
    <p:sldId id="307" r:id="rId13"/>
    <p:sldId id="319" r:id="rId14"/>
    <p:sldId id="309" r:id="rId15"/>
    <p:sldId id="322" r:id="rId16"/>
    <p:sldId id="298" r:id="rId17"/>
    <p:sldId id="316" r:id="rId18"/>
    <p:sldId id="315" r:id="rId19"/>
    <p:sldId id="321" r:id="rId20"/>
    <p:sldId id="323" r:id="rId21"/>
    <p:sldId id="325" r:id="rId22"/>
    <p:sldId id="324" r:id="rId23"/>
    <p:sldId id="326" r:id="rId24"/>
    <p:sldId id="320" r:id="rId25"/>
  </p:sldIdLst>
  <p:sldSz cx="9144000" cy="6858000" type="screen4x3"/>
  <p:notesSz cx="6797675" cy="9874250"/>
  <p:defaultTextStyle>
    <a:defPPr>
      <a:defRPr lang="it-IT"/>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480">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810B8"/>
    <a:srgbClr val="FF9933"/>
    <a:srgbClr val="D52B1E"/>
    <a:srgbClr val="006699"/>
    <a:srgbClr val="818A8F"/>
    <a:srgbClr val="DDDDDD"/>
    <a:srgbClr val="F8F8F8"/>
    <a:srgbClr val="EA2839"/>
    <a:srgbClr val="37424A"/>
    <a:srgbClr val="11111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4654" autoAdjust="0"/>
  </p:normalViewPr>
  <p:slideViewPr>
    <p:cSldViewPr>
      <p:cViewPr>
        <p:scale>
          <a:sx n="75" d="100"/>
          <a:sy n="75" d="100"/>
        </p:scale>
        <p:origin x="-750" y="-72"/>
      </p:cViewPr>
      <p:guideLst>
        <p:guide orient="horz" pos="482"/>
        <p:guide pos="612"/>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it-IT"/>
          </a:p>
        </p:txBody>
      </p:sp>
      <p:sp>
        <p:nvSpPr>
          <p:cNvPr id="27651" name="Rectangle 3"/>
          <p:cNvSpPr>
            <a:spLocks noGrp="1" noChangeArrowheads="1"/>
          </p:cNvSpPr>
          <p:nvPr>
            <p:ph type="dt" sz="quarter" idx="1"/>
          </p:nvPr>
        </p:nvSpPr>
        <p:spPr bwMode="auto">
          <a:xfrm>
            <a:off x="3849688" y="0"/>
            <a:ext cx="2946400"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B7A62818-3A74-41DF-885F-00CFD6777435}" type="datetimeFigureOut">
              <a:rPr lang="it-IT"/>
              <a:pPr>
                <a:defRPr/>
              </a:pPr>
              <a:t>04/03/2014</a:t>
            </a:fld>
            <a:endParaRPr lang="it-IT"/>
          </a:p>
        </p:txBody>
      </p:sp>
      <p:sp>
        <p:nvSpPr>
          <p:cNvPr id="27652" name="Rectangle 4"/>
          <p:cNvSpPr>
            <a:spLocks noGrp="1" noChangeArrowheads="1"/>
          </p:cNvSpPr>
          <p:nvPr>
            <p:ph type="ftr" sz="quarter" idx="2"/>
          </p:nvPr>
        </p:nvSpPr>
        <p:spPr bwMode="auto">
          <a:xfrm>
            <a:off x="0" y="9378950"/>
            <a:ext cx="2946400" cy="49371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r>
              <a:rPr lang="it-IT" smtClean="0"/>
              <a:t>MiSE - DGIAI- Div. VI</a:t>
            </a:r>
            <a:endParaRPr lang="it-IT"/>
          </a:p>
        </p:txBody>
      </p:sp>
      <p:sp>
        <p:nvSpPr>
          <p:cNvPr id="27653" name="Rectangle 5"/>
          <p:cNvSpPr>
            <a:spLocks noGrp="1" noChangeArrowheads="1"/>
          </p:cNvSpPr>
          <p:nvPr>
            <p:ph type="sldNum" sz="quarter" idx="3"/>
          </p:nvPr>
        </p:nvSpPr>
        <p:spPr bwMode="auto">
          <a:xfrm>
            <a:off x="3849688" y="9378950"/>
            <a:ext cx="2946400" cy="49371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atin typeface="Arial" charset="0"/>
              </a:defRPr>
            </a:lvl1pPr>
          </a:lstStyle>
          <a:p>
            <a:pPr>
              <a:defRPr/>
            </a:pPr>
            <a:fld id="{37670511-7F7A-4E1A-9230-EA060F125280}" type="slidenum">
              <a:rPr lang="it-IT"/>
              <a:pPr>
                <a:defRPr/>
              </a:pPr>
              <a:t>‹N›</a:t>
            </a:fld>
            <a:endParaRPr lang="it-IT"/>
          </a:p>
        </p:txBody>
      </p:sp>
    </p:spTree>
    <p:extLst>
      <p:ext uri="{BB962C8B-B14F-4D97-AF65-F5344CB8AC3E}">
        <p14:creationId xmlns:p14="http://schemas.microsoft.com/office/powerpoint/2010/main" xmlns="" val="127294082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46400"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it-IT"/>
          </a:p>
        </p:txBody>
      </p:sp>
      <p:sp>
        <p:nvSpPr>
          <p:cNvPr id="34819" name="Rectangle 3"/>
          <p:cNvSpPr>
            <a:spLocks noGrp="1" noChangeArrowheads="1"/>
          </p:cNvSpPr>
          <p:nvPr>
            <p:ph type="dt" idx="1"/>
          </p:nvPr>
        </p:nvSpPr>
        <p:spPr bwMode="auto">
          <a:xfrm>
            <a:off x="3849688" y="0"/>
            <a:ext cx="2946400"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AFA033D7-8B63-4474-83D3-5A30107F8C6F}" type="datetimeFigureOut">
              <a:rPr lang="it-IT"/>
              <a:pPr>
                <a:defRPr/>
              </a:pPr>
              <a:t>04/03/2014</a:t>
            </a:fld>
            <a:endParaRPr lang="it-IT"/>
          </a:p>
        </p:txBody>
      </p:sp>
      <p:sp>
        <p:nvSpPr>
          <p:cNvPr id="2150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1038" y="4691063"/>
            <a:ext cx="5435600" cy="44418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4822" name="Rectangle 6"/>
          <p:cNvSpPr>
            <a:spLocks noGrp="1" noChangeArrowheads="1"/>
          </p:cNvSpPr>
          <p:nvPr>
            <p:ph type="ftr" sz="quarter" idx="4"/>
          </p:nvPr>
        </p:nvSpPr>
        <p:spPr bwMode="auto">
          <a:xfrm>
            <a:off x="0" y="9378950"/>
            <a:ext cx="2946400" cy="49371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it-IT" smtClean="0"/>
              <a:t>MiSE - DGIAI- Div. VI</a:t>
            </a:r>
            <a:endParaRPr lang="it-IT"/>
          </a:p>
        </p:txBody>
      </p:sp>
      <p:sp>
        <p:nvSpPr>
          <p:cNvPr id="34823" name="Rectangle 7"/>
          <p:cNvSpPr>
            <a:spLocks noGrp="1" noChangeArrowheads="1"/>
          </p:cNvSpPr>
          <p:nvPr>
            <p:ph type="sldNum" sz="quarter" idx="5"/>
          </p:nvPr>
        </p:nvSpPr>
        <p:spPr bwMode="auto">
          <a:xfrm>
            <a:off x="3849688" y="9378950"/>
            <a:ext cx="2946400" cy="49371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A0C73B0-0645-4C00-928E-CA61B2F8E2B2}" type="slidenum">
              <a:rPr lang="it-IT"/>
              <a:pPr>
                <a:defRPr/>
              </a:pPr>
              <a:t>‹N›</a:t>
            </a:fld>
            <a:endParaRPr lang="it-IT"/>
          </a:p>
        </p:txBody>
      </p:sp>
    </p:spTree>
    <p:extLst>
      <p:ext uri="{BB962C8B-B14F-4D97-AF65-F5344CB8AC3E}">
        <p14:creationId xmlns:p14="http://schemas.microsoft.com/office/powerpoint/2010/main" xmlns="" val="346660333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miter lim="800000"/>
            <a:headEnd/>
            <a:tailEnd/>
          </a:ln>
        </p:spPr>
        <p:txBody>
          <a:bodyPr/>
          <a:lstStyle/>
          <a:p>
            <a:fld id="{B2E22B58-00AD-47AB-B446-2BC7D1F5DDF3}" type="slidenum">
              <a:rPr lang="it-IT" altLang="it-IT" smtClean="0"/>
              <a:pPr/>
              <a:t>1</a:t>
            </a:fld>
            <a:endParaRPr lang="it-IT" altLang="it-IT"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endParaRPr lang="it-IT" altLang="it-IT" smtClean="0"/>
          </a:p>
        </p:txBody>
      </p:sp>
      <p:sp>
        <p:nvSpPr>
          <p:cNvPr id="5" name="Segnaposto piè di pagina 4"/>
          <p:cNvSpPr>
            <a:spLocks noGrp="1"/>
          </p:cNvSpPr>
          <p:nvPr>
            <p:ph type="ftr" sz="quarter" idx="10"/>
          </p:nvPr>
        </p:nvSpPr>
        <p:spPr/>
        <p:txBody>
          <a:bodyPr/>
          <a:lstStyle/>
          <a:p>
            <a:pPr>
              <a:defRPr/>
            </a:pPr>
            <a:r>
              <a:rPr lang="it-IT" smtClean="0"/>
              <a:t>MiSE - DGIAI- Div. VI</a:t>
            </a:r>
            <a:endParaRPr lang="it-IT"/>
          </a:p>
        </p:txBody>
      </p:sp>
    </p:spTree>
    <p:extLst>
      <p:ext uri="{BB962C8B-B14F-4D97-AF65-F5344CB8AC3E}">
        <p14:creationId xmlns:p14="http://schemas.microsoft.com/office/powerpoint/2010/main" xmlns="" val="90263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DA0C73B0-0645-4C00-928E-CA61B2F8E2B2}" type="slidenum">
              <a:rPr lang="it-IT" smtClean="0"/>
              <a:pPr>
                <a:defRPr/>
              </a:pPr>
              <a:t>2</a:t>
            </a:fld>
            <a:endParaRPr lang="it-IT"/>
          </a:p>
        </p:txBody>
      </p:sp>
      <p:sp>
        <p:nvSpPr>
          <p:cNvPr id="5" name="Segnaposto piè di pagina 4"/>
          <p:cNvSpPr>
            <a:spLocks noGrp="1"/>
          </p:cNvSpPr>
          <p:nvPr>
            <p:ph type="ftr" sz="quarter" idx="11"/>
          </p:nvPr>
        </p:nvSpPr>
        <p:spPr/>
        <p:txBody>
          <a:bodyPr/>
          <a:lstStyle/>
          <a:p>
            <a:pPr>
              <a:defRPr/>
            </a:pPr>
            <a:r>
              <a:rPr lang="it-IT" smtClean="0"/>
              <a:t>MiSE - DGIAI- Div. VI</a:t>
            </a:r>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a:ln/>
        </p:spPr>
      </p:sp>
      <p:sp>
        <p:nvSpPr>
          <p:cNvPr id="22531" name="Segnaposto note 2"/>
          <p:cNvSpPr>
            <a:spLocks noGrp="1"/>
          </p:cNvSpPr>
          <p:nvPr>
            <p:ph type="body" idx="1"/>
          </p:nvPr>
        </p:nvSpPr>
        <p:spPr>
          <a:noFill/>
        </p:spPr>
        <p:txBody>
          <a:bodyPr/>
          <a:lstStyle/>
          <a:p>
            <a:endParaRPr lang="it-IT" altLang="it-IT" smtClean="0"/>
          </a:p>
        </p:txBody>
      </p:sp>
      <p:sp>
        <p:nvSpPr>
          <p:cNvPr id="22532" name="Segnaposto numero diapositiva 3"/>
          <p:cNvSpPr>
            <a:spLocks noGrp="1"/>
          </p:cNvSpPr>
          <p:nvPr>
            <p:ph type="sldNum" sz="quarter" idx="5"/>
          </p:nvPr>
        </p:nvSpPr>
        <p:spPr>
          <a:noFill/>
          <a:ln>
            <a:miter lim="800000"/>
            <a:headEnd/>
            <a:tailEnd/>
          </a:ln>
        </p:spPr>
        <p:txBody>
          <a:bodyPr/>
          <a:lstStyle/>
          <a:p>
            <a:fld id="{A52DA8BA-29B2-4B4E-AE58-2995AE48384C}" type="slidenum">
              <a:rPr lang="it-IT" altLang="it-IT" smtClean="0"/>
              <a:pPr/>
              <a:t>19</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3" name="Picture 14" descr="il marchio_INVITALIA"/>
          <p:cNvPicPr>
            <a:picLocks noChangeAspect="1" noChangeArrowheads="1"/>
          </p:cNvPicPr>
          <p:nvPr userDrawn="1"/>
        </p:nvPicPr>
        <p:blipFill>
          <a:blip r:embed="rId2" cstate="print"/>
          <a:srcRect t="10739" r="6947" b="14084"/>
          <a:stretch>
            <a:fillRect/>
          </a:stretch>
        </p:blipFill>
        <p:spPr bwMode="auto">
          <a:xfrm>
            <a:off x="1365250" y="692150"/>
            <a:ext cx="1190625" cy="677863"/>
          </a:xfrm>
          <a:prstGeom prst="rect">
            <a:avLst/>
          </a:prstGeom>
          <a:noFill/>
          <a:ln w="9525">
            <a:noFill/>
            <a:miter lim="800000"/>
            <a:headEnd/>
            <a:tailEnd/>
          </a:ln>
        </p:spPr>
      </p:pic>
      <p:sp>
        <p:nvSpPr>
          <p:cNvPr id="4" name="Text Box 10"/>
          <p:cNvSpPr txBox="1">
            <a:spLocks noChangeAspect="1" noChangeArrowheads="1"/>
          </p:cNvSpPr>
          <p:nvPr userDrawn="1"/>
        </p:nvSpPr>
        <p:spPr bwMode="auto">
          <a:xfrm>
            <a:off x="1816100" y="1436688"/>
            <a:ext cx="2501900" cy="336550"/>
          </a:xfrm>
          <a:prstGeom prst="rect">
            <a:avLst/>
          </a:prstGeom>
          <a:solidFill>
            <a:srgbClr val="FFFFFF"/>
          </a:solidFill>
          <a:ln>
            <a:noFill/>
          </a:ln>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lnSpc>
                <a:spcPct val="90000"/>
              </a:lnSpc>
              <a:defRPr/>
            </a:pPr>
            <a:r>
              <a:rPr lang="it-IT" altLang="zh-CN" sz="900" smtClean="0">
                <a:solidFill>
                  <a:srgbClr val="818A8F"/>
                </a:solidFill>
                <a:ea typeface="SimSun" pitchFamily="2" charset="-122"/>
              </a:rPr>
              <a:t>Agenzia nazionale per l’attrazione </a:t>
            </a:r>
          </a:p>
          <a:p>
            <a:pPr eaLnBrk="1" hangingPunct="1">
              <a:lnSpc>
                <a:spcPct val="90000"/>
              </a:lnSpc>
              <a:defRPr/>
            </a:pPr>
            <a:r>
              <a:rPr lang="it-IT" altLang="zh-CN" sz="900" smtClean="0">
                <a:solidFill>
                  <a:srgbClr val="818A8F"/>
                </a:solidFill>
                <a:ea typeface="SimSun" pitchFamily="2" charset="-122"/>
              </a:rPr>
              <a:t>degli investimenti e lo sviluppo d’impresa SpA</a:t>
            </a:r>
            <a:endParaRPr lang="it-IT" sz="900" smtClean="0">
              <a:solidFill>
                <a:srgbClr val="818A8F"/>
              </a:solidFill>
            </a:endParaRPr>
          </a:p>
        </p:txBody>
      </p:sp>
      <p:sp>
        <p:nvSpPr>
          <p:cNvPr id="5" name="Freeform 20"/>
          <p:cNvSpPr>
            <a:spLocks noEditPoints="1"/>
          </p:cNvSpPr>
          <p:nvPr userDrawn="1"/>
        </p:nvSpPr>
        <p:spPr bwMode="auto">
          <a:xfrm>
            <a:off x="879475" y="2185988"/>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 name="Freeform 21"/>
          <p:cNvSpPr>
            <a:spLocks noEditPoints="1"/>
          </p:cNvSpPr>
          <p:nvPr userDrawn="1"/>
        </p:nvSpPr>
        <p:spPr bwMode="auto">
          <a:xfrm>
            <a:off x="784225" y="2185988"/>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7" name="Freeform 22"/>
          <p:cNvSpPr>
            <a:spLocks noEditPoints="1"/>
          </p:cNvSpPr>
          <p:nvPr userDrawn="1"/>
        </p:nvSpPr>
        <p:spPr bwMode="auto">
          <a:xfrm>
            <a:off x="685800" y="1947863"/>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 name="Freeform 23"/>
          <p:cNvSpPr>
            <a:spLocks noEditPoints="1"/>
          </p:cNvSpPr>
          <p:nvPr userDrawn="1"/>
        </p:nvSpPr>
        <p:spPr bwMode="auto">
          <a:xfrm>
            <a:off x="587375" y="1947863"/>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9" name="Freeform 24"/>
          <p:cNvSpPr>
            <a:spLocks noEditPoints="1"/>
          </p:cNvSpPr>
          <p:nvPr userDrawn="1"/>
        </p:nvSpPr>
        <p:spPr bwMode="auto">
          <a:xfrm>
            <a:off x="488950" y="1947863"/>
            <a:ext cx="15875" cy="1117600"/>
          </a:xfrm>
          <a:custGeom>
            <a:avLst/>
            <a:gdLst>
              <a:gd name="T0" fmla="*/ 0 w 10"/>
              <a:gd name="T1" fmla="*/ 2147483647 h 704"/>
              <a:gd name="T2" fmla="*/ 0 w 10"/>
              <a:gd name="T3" fmla="*/ 2147483647 h 704"/>
              <a:gd name="T4" fmla="*/ 2147483647 w 10"/>
              <a:gd name="T5" fmla="*/ 2147483647 h 704"/>
              <a:gd name="T6" fmla="*/ 2147483647 w 10"/>
              <a:gd name="T7" fmla="*/ 2147483647 h 704"/>
              <a:gd name="T8" fmla="*/ 0 w 10"/>
              <a:gd name="T9" fmla="*/ 2147483647 h 704"/>
              <a:gd name="T10" fmla="*/ 0 w 10"/>
              <a:gd name="T11" fmla="*/ 2147483647 h 704"/>
              <a:gd name="T12" fmla="*/ 0 w 10"/>
              <a:gd name="T13" fmla="*/ 2147483647 h 704"/>
              <a:gd name="T14" fmla="*/ 0 w 10"/>
              <a:gd name="T15" fmla="*/ 2147483647 h 704"/>
              <a:gd name="T16" fmla="*/ 2147483647 w 10"/>
              <a:gd name="T17" fmla="*/ 2147483647 h 704"/>
              <a:gd name="T18" fmla="*/ 2147483647 w 10"/>
              <a:gd name="T19" fmla="*/ 2147483647 h 704"/>
              <a:gd name="T20" fmla="*/ 0 w 10"/>
              <a:gd name="T21" fmla="*/ 2147483647 h 704"/>
              <a:gd name="T22" fmla="*/ 0 w 10"/>
              <a:gd name="T23" fmla="*/ 2147483647 h 704"/>
              <a:gd name="T24" fmla="*/ 0 w 10"/>
              <a:gd name="T25" fmla="*/ 2147483647 h 704"/>
              <a:gd name="T26" fmla="*/ 0 w 10"/>
              <a:gd name="T27" fmla="*/ 2147483647 h 704"/>
              <a:gd name="T28" fmla="*/ 2147483647 w 10"/>
              <a:gd name="T29" fmla="*/ 2147483647 h 704"/>
              <a:gd name="T30" fmla="*/ 2147483647 w 10"/>
              <a:gd name="T31" fmla="*/ 2147483647 h 704"/>
              <a:gd name="T32" fmla="*/ 0 w 10"/>
              <a:gd name="T33" fmla="*/ 2147483647 h 704"/>
              <a:gd name="T34" fmla="*/ 0 w 10"/>
              <a:gd name="T35" fmla="*/ 2147483647 h 704"/>
              <a:gd name="T36" fmla="*/ 0 w 10"/>
              <a:gd name="T37" fmla="*/ 2147483647 h 704"/>
              <a:gd name="T38" fmla="*/ 0 w 10"/>
              <a:gd name="T39" fmla="*/ 2147483647 h 704"/>
              <a:gd name="T40" fmla="*/ 2147483647 w 10"/>
              <a:gd name="T41" fmla="*/ 2147483647 h 704"/>
              <a:gd name="T42" fmla="*/ 2147483647 w 10"/>
              <a:gd name="T43" fmla="*/ 2147483647 h 704"/>
              <a:gd name="T44" fmla="*/ 0 w 10"/>
              <a:gd name="T45" fmla="*/ 2147483647 h 704"/>
              <a:gd name="T46" fmla="*/ 0 w 10"/>
              <a:gd name="T47" fmla="*/ 2147483647 h 704"/>
              <a:gd name="T48" fmla="*/ 0 w 10"/>
              <a:gd name="T49" fmla="*/ 2147483647 h 704"/>
              <a:gd name="T50" fmla="*/ 0 w 10"/>
              <a:gd name="T51" fmla="*/ 0 h 704"/>
              <a:gd name="T52" fmla="*/ 2147483647 w 10"/>
              <a:gd name="T53" fmla="*/ 0 h 704"/>
              <a:gd name="T54" fmla="*/ 2147483647 w 10"/>
              <a:gd name="T55" fmla="*/ 2147483647 h 704"/>
              <a:gd name="T56" fmla="*/ 0 w 10"/>
              <a:gd name="T57" fmla="*/ 2147483647 h 704"/>
              <a:gd name="T58" fmla="*/ 0 w 10"/>
              <a:gd name="T59" fmla="*/ 2147483647 h 7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4">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10" name="Freeform 25"/>
          <p:cNvSpPr>
            <a:spLocks noEditPoints="1"/>
          </p:cNvSpPr>
          <p:nvPr userDrawn="1"/>
        </p:nvSpPr>
        <p:spPr bwMode="auto">
          <a:xfrm>
            <a:off x="390525" y="1947863"/>
            <a:ext cx="19050" cy="1117600"/>
          </a:xfrm>
          <a:custGeom>
            <a:avLst/>
            <a:gdLst>
              <a:gd name="T0" fmla="*/ 0 w 12"/>
              <a:gd name="T1" fmla="*/ 2147483647 h 704"/>
              <a:gd name="T2" fmla="*/ 0 w 12"/>
              <a:gd name="T3" fmla="*/ 2147483647 h 704"/>
              <a:gd name="T4" fmla="*/ 2147483647 w 12"/>
              <a:gd name="T5" fmla="*/ 2147483647 h 704"/>
              <a:gd name="T6" fmla="*/ 2147483647 w 12"/>
              <a:gd name="T7" fmla="*/ 2147483647 h 704"/>
              <a:gd name="T8" fmla="*/ 0 w 12"/>
              <a:gd name="T9" fmla="*/ 2147483647 h 704"/>
              <a:gd name="T10" fmla="*/ 0 w 12"/>
              <a:gd name="T11" fmla="*/ 2147483647 h 704"/>
              <a:gd name="T12" fmla="*/ 0 w 12"/>
              <a:gd name="T13" fmla="*/ 2147483647 h 704"/>
              <a:gd name="T14" fmla="*/ 0 w 12"/>
              <a:gd name="T15" fmla="*/ 2147483647 h 704"/>
              <a:gd name="T16" fmla="*/ 2147483647 w 12"/>
              <a:gd name="T17" fmla="*/ 2147483647 h 704"/>
              <a:gd name="T18" fmla="*/ 2147483647 w 12"/>
              <a:gd name="T19" fmla="*/ 2147483647 h 704"/>
              <a:gd name="T20" fmla="*/ 0 w 12"/>
              <a:gd name="T21" fmla="*/ 2147483647 h 704"/>
              <a:gd name="T22" fmla="*/ 0 w 12"/>
              <a:gd name="T23" fmla="*/ 2147483647 h 704"/>
              <a:gd name="T24" fmla="*/ 0 w 12"/>
              <a:gd name="T25" fmla="*/ 2147483647 h 704"/>
              <a:gd name="T26" fmla="*/ 0 w 12"/>
              <a:gd name="T27" fmla="*/ 2147483647 h 704"/>
              <a:gd name="T28" fmla="*/ 2147483647 w 12"/>
              <a:gd name="T29" fmla="*/ 2147483647 h 704"/>
              <a:gd name="T30" fmla="*/ 2147483647 w 12"/>
              <a:gd name="T31" fmla="*/ 2147483647 h 704"/>
              <a:gd name="T32" fmla="*/ 0 w 12"/>
              <a:gd name="T33" fmla="*/ 2147483647 h 704"/>
              <a:gd name="T34" fmla="*/ 0 w 12"/>
              <a:gd name="T35" fmla="*/ 2147483647 h 704"/>
              <a:gd name="T36" fmla="*/ 0 w 12"/>
              <a:gd name="T37" fmla="*/ 2147483647 h 704"/>
              <a:gd name="T38" fmla="*/ 0 w 12"/>
              <a:gd name="T39" fmla="*/ 2147483647 h 704"/>
              <a:gd name="T40" fmla="*/ 2147483647 w 12"/>
              <a:gd name="T41" fmla="*/ 2147483647 h 704"/>
              <a:gd name="T42" fmla="*/ 2147483647 w 12"/>
              <a:gd name="T43" fmla="*/ 2147483647 h 704"/>
              <a:gd name="T44" fmla="*/ 0 w 12"/>
              <a:gd name="T45" fmla="*/ 2147483647 h 704"/>
              <a:gd name="T46" fmla="*/ 0 w 12"/>
              <a:gd name="T47" fmla="*/ 2147483647 h 704"/>
              <a:gd name="T48" fmla="*/ 0 w 12"/>
              <a:gd name="T49" fmla="*/ 2147483647 h 704"/>
              <a:gd name="T50" fmla="*/ 0 w 12"/>
              <a:gd name="T51" fmla="*/ 0 h 704"/>
              <a:gd name="T52" fmla="*/ 2147483647 w 12"/>
              <a:gd name="T53" fmla="*/ 0 h 704"/>
              <a:gd name="T54" fmla="*/ 2147483647 w 12"/>
              <a:gd name="T55" fmla="*/ 2147483647 h 704"/>
              <a:gd name="T56" fmla="*/ 0 w 12"/>
              <a:gd name="T57" fmla="*/ 2147483647 h 704"/>
              <a:gd name="T58" fmla="*/ 0 w 12"/>
              <a:gd name="T59" fmla="*/ 2147483647 h 7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 h="704">
                <a:moveTo>
                  <a:pt x="0" y="704"/>
                </a:moveTo>
                <a:lnTo>
                  <a:pt x="0" y="598"/>
                </a:lnTo>
                <a:lnTo>
                  <a:pt x="12" y="598"/>
                </a:lnTo>
                <a:lnTo>
                  <a:pt x="12" y="704"/>
                </a:lnTo>
                <a:lnTo>
                  <a:pt x="0" y="704"/>
                </a:lnTo>
                <a:close/>
                <a:moveTo>
                  <a:pt x="0" y="556"/>
                </a:moveTo>
                <a:lnTo>
                  <a:pt x="0" y="448"/>
                </a:lnTo>
                <a:lnTo>
                  <a:pt x="12" y="448"/>
                </a:lnTo>
                <a:lnTo>
                  <a:pt x="12" y="556"/>
                </a:lnTo>
                <a:lnTo>
                  <a:pt x="0" y="556"/>
                </a:lnTo>
                <a:close/>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11" name="Freeform 26"/>
          <p:cNvSpPr>
            <a:spLocks noEditPoints="1"/>
          </p:cNvSpPr>
          <p:nvPr userDrawn="1"/>
        </p:nvSpPr>
        <p:spPr bwMode="auto">
          <a:xfrm>
            <a:off x="295275" y="1947863"/>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12" name="Freeform 27"/>
          <p:cNvSpPr>
            <a:spLocks noEditPoints="1"/>
          </p:cNvSpPr>
          <p:nvPr userDrawn="1"/>
        </p:nvSpPr>
        <p:spPr bwMode="auto">
          <a:xfrm>
            <a:off x="196850" y="1947863"/>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13" name="Freeform 28"/>
          <p:cNvSpPr>
            <a:spLocks noEditPoints="1"/>
          </p:cNvSpPr>
          <p:nvPr userDrawn="1"/>
        </p:nvSpPr>
        <p:spPr bwMode="auto">
          <a:xfrm>
            <a:off x="98425" y="1947863"/>
            <a:ext cx="15875" cy="644525"/>
          </a:xfrm>
          <a:custGeom>
            <a:avLst/>
            <a:gdLst>
              <a:gd name="T0" fmla="*/ 0 w 10"/>
              <a:gd name="T1" fmla="*/ 2147483647 h 406"/>
              <a:gd name="T2" fmla="*/ 0 w 10"/>
              <a:gd name="T3" fmla="*/ 2147483647 h 406"/>
              <a:gd name="T4" fmla="*/ 2147483647 w 10"/>
              <a:gd name="T5" fmla="*/ 2147483647 h 406"/>
              <a:gd name="T6" fmla="*/ 2147483647 w 10"/>
              <a:gd name="T7" fmla="*/ 2147483647 h 406"/>
              <a:gd name="T8" fmla="*/ 0 w 10"/>
              <a:gd name="T9" fmla="*/ 2147483647 h 406"/>
              <a:gd name="T10" fmla="*/ 0 w 10"/>
              <a:gd name="T11" fmla="*/ 2147483647 h 406"/>
              <a:gd name="T12" fmla="*/ 0 w 10"/>
              <a:gd name="T13" fmla="*/ 2147483647 h 406"/>
              <a:gd name="T14" fmla="*/ 0 w 10"/>
              <a:gd name="T15" fmla="*/ 2147483647 h 406"/>
              <a:gd name="T16" fmla="*/ 2147483647 w 10"/>
              <a:gd name="T17" fmla="*/ 2147483647 h 406"/>
              <a:gd name="T18" fmla="*/ 2147483647 w 10"/>
              <a:gd name="T19" fmla="*/ 2147483647 h 406"/>
              <a:gd name="T20" fmla="*/ 0 w 10"/>
              <a:gd name="T21" fmla="*/ 2147483647 h 406"/>
              <a:gd name="T22" fmla="*/ 0 w 10"/>
              <a:gd name="T23" fmla="*/ 2147483647 h 406"/>
              <a:gd name="T24" fmla="*/ 0 w 10"/>
              <a:gd name="T25" fmla="*/ 2147483647 h 406"/>
              <a:gd name="T26" fmla="*/ 0 w 10"/>
              <a:gd name="T27" fmla="*/ 0 h 406"/>
              <a:gd name="T28" fmla="*/ 2147483647 w 10"/>
              <a:gd name="T29" fmla="*/ 0 h 406"/>
              <a:gd name="T30" fmla="*/ 2147483647 w 10"/>
              <a:gd name="T31" fmla="*/ 2147483647 h 406"/>
              <a:gd name="T32" fmla="*/ 0 w 10"/>
              <a:gd name="T33" fmla="*/ 2147483647 h 406"/>
              <a:gd name="T34" fmla="*/ 0 w 10"/>
              <a:gd name="T35" fmla="*/ 2147483647 h 4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 h="406">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14" name="Freeform 29"/>
          <p:cNvSpPr>
            <a:spLocks noEditPoints="1"/>
          </p:cNvSpPr>
          <p:nvPr userDrawn="1"/>
        </p:nvSpPr>
        <p:spPr bwMode="auto">
          <a:xfrm>
            <a:off x="0" y="995363"/>
            <a:ext cx="603250" cy="1358900"/>
          </a:xfrm>
          <a:custGeom>
            <a:avLst/>
            <a:gdLst>
              <a:gd name="T0" fmla="*/ 0 w 380"/>
              <a:gd name="T1" fmla="*/ 2147483647 h 856"/>
              <a:gd name="T2" fmla="*/ 2147483647 w 380"/>
              <a:gd name="T3" fmla="*/ 2147483647 h 856"/>
              <a:gd name="T4" fmla="*/ 0 w 380"/>
              <a:gd name="T5" fmla="*/ 2147483647 h 856"/>
              <a:gd name="T6" fmla="*/ 0 w 380"/>
              <a:gd name="T7" fmla="*/ 2147483647 h 856"/>
              <a:gd name="T8" fmla="*/ 2147483647 w 380"/>
              <a:gd name="T9" fmla="*/ 2147483647 h 856"/>
              <a:gd name="T10" fmla="*/ 0 w 380"/>
              <a:gd name="T11" fmla="*/ 2147483647 h 856"/>
              <a:gd name="T12" fmla="*/ 2147483647 w 380"/>
              <a:gd name="T13" fmla="*/ 2147483647 h 856"/>
              <a:gd name="T14" fmla="*/ 2147483647 w 380"/>
              <a:gd name="T15" fmla="*/ 2147483647 h 856"/>
              <a:gd name="T16" fmla="*/ 2147483647 w 380"/>
              <a:gd name="T17" fmla="*/ 2147483647 h 856"/>
              <a:gd name="T18" fmla="*/ 2147483647 w 380"/>
              <a:gd name="T19" fmla="*/ 2147483647 h 856"/>
              <a:gd name="T20" fmla="*/ 2147483647 w 380"/>
              <a:gd name="T21" fmla="*/ 2147483647 h 856"/>
              <a:gd name="T22" fmla="*/ 2147483647 w 380"/>
              <a:gd name="T23" fmla="*/ 2147483647 h 856"/>
              <a:gd name="T24" fmla="*/ 2147483647 w 380"/>
              <a:gd name="T25" fmla="*/ 2147483647 h 856"/>
              <a:gd name="T26" fmla="*/ 2147483647 w 380"/>
              <a:gd name="T27" fmla="*/ 2147483647 h 856"/>
              <a:gd name="T28" fmla="*/ 2147483647 w 380"/>
              <a:gd name="T29" fmla="*/ 2147483647 h 856"/>
              <a:gd name="T30" fmla="*/ 2147483647 w 380"/>
              <a:gd name="T31" fmla="*/ 2147483647 h 856"/>
              <a:gd name="T32" fmla="*/ 2147483647 w 380"/>
              <a:gd name="T33" fmla="*/ 2147483647 h 856"/>
              <a:gd name="T34" fmla="*/ 2147483647 w 380"/>
              <a:gd name="T35" fmla="*/ 2147483647 h 856"/>
              <a:gd name="T36" fmla="*/ 2147483647 w 380"/>
              <a:gd name="T37" fmla="*/ 2147483647 h 856"/>
              <a:gd name="T38" fmla="*/ 2147483647 w 380"/>
              <a:gd name="T39" fmla="*/ 2147483647 h 856"/>
              <a:gd name="T40" fmla="*/ 2147483647 w 380"/>
              <a:gd name="T41" fmla="*/ 2147483647 h 856"/>
              <a:gd name="T42" fmla="*/ 2147483647 w 380"/>
              <a:gd name="T43" fmla="*/ 2147483647 h 856"/>
              <a:gd name="T44" fmla="*/ 2147483647 w 380"/>
              <a:gd name="T45" fmla="*/ 2147483647 h 856"/>
              <a:gd name="T46" fmla="*/ 2147483647 w 380"/>
              <a:gd name="T47" fmla="*/ 2147483647 h 856"/>
              <a:gd name="T48" fmla="*/ 0 w 380"/>
              <a:gd name="T49" fmla="*/ 2147483647 h 856"/>
              <a:gd name="T50" fmla="*/ 2147483647 w 380"/>
              <a:gd name="T51" fmla="*/ 2147483647 h 856"/>
              <a:gd name="T52" fmla="*/ 0 w 380"/>
              <a:gd name="T53" fmla="*/ 2147483647 h 856"/>
              <a:gd name="T54" fmla="*/ 2147483647 w 380"/>
              <a:gd name="T55" fmla="*/ 2147483647 h 856"/>
              <a:gd name="T56" fmla="*/ 2147483647 w 380"/>
              <a:gd name="T57" fmla="*/ 2147483647 h 856"/>
              <a:gd name="T58" fmla="*/ 2147483647 w 380"/>
              <a:gd name="T59" fmla="*/ 2147483647 h 856"/>
              <a:gd name="T60" fmla="*/ 2147483647 w 380"/>
              <a:gd name="T61" fmla="*/ 2147483647 h 856"/>
              <a:gd name="T62" fmla="*/ 2147483647 w 380"/>
              <a:gd name="T63" fmla="*/ 2147483647 h 856"/>
              <a:gd name="T64" fmla="*/ 2147483647 w 380"/>
              <a:gd name="T65" fmla="*/ 2147483647 h 856"/>
              <a:gd name="T66" fmla="*/ 2147483647 w 380"/>
              <a:gd name="T67" fmla="*/ 2147483647 h 856"/>
              <a:gd name="T68" fmla="*/ 2147483647 w 380"/>
              <a:gd name="T69" fmla="*/ 2147483647 h 856"/>
              <a:gd name="T70" fmla="*/ 2147483647 w 380"/>
              <a:gd name="T71" fmla="*/ 2147483647 h 856"/>
              <a:gd name="T72" fmla="*/ 2147483647 w 380"/>
              <a:gd name="T73" fmla="*/ 2147483647 h 856"/>
              <a:gd name="T74" fmla="*/ 2147483647 w 380"/>
              <a:gd name="T75" fmla="*/ 2147483647 h 856"/>
              <a:gd name="T76" fmla="*/ 2147483647 w 380"/>
              <a:gd name="T77" fmla="*/ 2147483647 h 856"/>
              <a:gd name="T78" fmla="*/ 0 w 380"/>
              <a:gd name="T79" fmla="*/ 2147483647 h 856"/>
              <a:gd name="T80" fmla="*/ 2147483647 w 380"/>
              <a:gd name="T81" fmla="*/ 2147483647 h 856"/>
              <a:gd name="T82" fmla="*/ 0 w 380"/>
              <a:gd name="T83" fmla="*/ 2147483647 h 856"/>
              <a:gd name="T84" fmla="*/ 2147483647 w 380"/>
              <a:gd name="T85" fmla="*/ 2147483647 h 856"/>
              <a:gd name="T86" fmla="*/ 2147483647 w 380"/>
              <a:gd name="T87" fmla="*/ 2147483647 h 856"/>
              <a:gd name="T88" fmla="*/ 2147483647 w 380"/>
              <a:gd name="T89" fmla="*/ 2147483647 h 856"/>
              <a:gd name="T90" fmla="*/ 0 w 380"/>
              <a:gd name="T91" fmla="*/ 2147483647 h 856"/>
              <a:gd name="T92" fmla="*/ 2147483647 w 380"/>
              <a:gd name="T93" fmla="*/ 2147483647 h 856"/>
              <a:gd name="T94" fmla="*/ 0 w 380"/>
              <a:gd name="T95" fmla="*/ 2147483647 h 856"/>
              <a:gd name="T96" fmla="*/ 0 w 380"/>
              <a:gd name="T97" fmla="*/ 0 h 856"/>
              <a:gd name="T98" fmla="*/ 2147483647 w 380"/>
              <a:gd name="T99" fmla="*/ 2147483647 h 856"/>
              <a:gd name="T100" fmla="*/ 0 w 380"/>
              <a:gd name="T101" fmla="*/ 2147483647 h 8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80" h="856">
                <a:moveTo>
                  <a:pt x="0" y="856"/>
                </a:moveTo>
                <a:lnTo>
                  <a:pt x="0" y="750"/>
                </a:lnTo>
                <a:lnTo>
                  <a:pt x="12" y="750"/>
                </a:lnTo>
                <a:lnTo>
                  <a:pt x="12" y="856"/>
                </a:lnTo>
                <a:lnTo>
                  <a:pt x="0" y="856"/>
                </a:lnTo>
                <a:close/>
                <a:moveTo>
                  <a:pt x="0" y="706"/>
                </a:moveTo>
                <a:lnTo>
                  <a:pt x="0" y="600"/>
                </a:lnTo>
                <a:lnTo>
                  <a:pt x="12" y="600"/>
                </a:lnTo>
                <a:lnTo>
                  <a:pt x="12" y="706"/>
                </a:lnTo>
                <a:lnTo>
                  <a:pt x="0" y="706"/>
                </a:lnTo>
                <a:close/>
                <a:moveTo>
                  <a:pt x="370" y="556"/>
                </a:moveTo>
                <a:lnTo>
                  <a:pt x="370" y="450"/>
                </a:lnTo>
                <a:lnTo>
                  <a:pt x="380" y="450"/>
                </a:lnTo>
                <a:lnTo>
                  <a:pt x="380" y="556"/>
                </a:lnTo>
                <a:lnTo>
                  <a:pt x="370" y="556"/>
                </a:lnTo>
                <a:close/>
                <a:moveTo>
                  <a:pt x="308" y="556"/>
                </a:moveTo>
                <a:lnTo>
                  <a:pt x="308" y="450"/>
                </a:lnTo>
                <a:lnTo>
                  <a:pt x="318" y="450"/>
                </a:lnTo>
                <a:lnTo>
                  <a:pt x="318" y="556"/>
                </a:lnTo>
                <a:lnTo>
                  <a:pt x="308" y="556"/>
                </a:lnTo>
                <a:close/>
                <a:moveTo>
                  <a:pt x="246" y="556"/>
                </a:moveTo>
                <a:lnTo>
                  <a:pt x="246" y="450"/>
                </a:lnTo>
                <a:lnTo>
                  <a:pt x="258" y="450"/>
                </a:lnTo>
                <a:lnTo>
                  <a:pt x="258" y="556"/>
                </a:lnTo>
                <a:lnTo>
                  <a:pt x="246" y="556"/>
                </a:lnTo>
                <a:close/>
                <a:moveTo>
                  <a:pt x="186" y="556"/>
                </a:moveTo>
                <a:lnTo>
                  <a:pt x="186" y="450"/>
                </a:lnTo>
                <a:lnTo>
                  <a:pt x="196" y="450"/>
                </a:lnTo>
                <a:lnTo>
                  <a:pt x="196" y="556"/>
                </a:lnTo>
                <a:lnTo>
                  <a:pt x="186" y="556"/>
                </a:lnTo>
                <a:close/>
                <a:moveTo>
                  <a:pt x="124" y="556"/>
                </a:moveTo>
                <a:lnTo>
                  <a:pt x="124" y="450"/>
                </a:lnTo>
                <a:lnTo>
                  <a:pt x="134" y="450"/>
                </a:lnTo>
                <a:lnTo>
                  <a:pt x="134" y="556"/>
                </a:lnTo>
                <a:lnTo>
                  <a:pt x="124" y="556"/>
                </a:lnTo>
                <a:close/>
                <a:moveTo>
                  <a:pt x="62" y="556"/>
                </a:moveTo>
                <a:lnTo>
                  <a:pt x="62" y="450"/>
                </a:lnTo>
                <a:lnTo>
                  <a:pt x="72" y="450"/>
                </a:lnTo>
                <a:lnTo>
                  <a:pt x="72" y="556"/>
                </a:lnTo>
                <a:lnTo>
                  <a:pt x="62" y="556"/>
                </a:lnTo>
                <a:close/>
                <a:moveTo>
                  <a:pt x="0" y="556"/>
                </a:moveTo>
                <a:lnTo>
                  <a:pt x="0" y="450"/>
                </a:lnTo>
                <a:lnTo>
                  <a:pt x="12" y="450"/>
                </a:lnTo>
                <a:lnTo>
                  <a:pt x="12" y="556"/>
                </a:lnTo>
                <a:lnTo>
                  <a:pt x="0" y="556"/>
                </a:lnTo>
                <a:close/>
                <a:moveTo>
                  <a:pt x="246" y="406"/>
                </a:moveTo>
                <a:lnTo>
                  <a:pt x="246" y="300"/>
                </a:lnTo>
                <a:lnTo>
                  <a:pt x="258" y="300"/>
                </a:lnTo>
                <a:lnTo>
                  <a:pt x="258" y="406"/>
                </a:lnTo>
                <a:lnTo>
                  <a:pt x="246" y="406"/>
                </a:lnTo>
                <a:close/>
                <a:moveTo>
                  <a:pt x="186" y="406"/>
                </a:moveTo>
                <a:lnTo>
                  <a:pt x="186" y="300"/>
                </a:lnTo>
                <a:lnTo>
                  <a:pt x="196" y="300"/>
                </a:lnTo>
                <a:lnTo>
                  <a:pt x="196" y="406"/>
                </a:lnTo>
                <a:lnTo>
                  <a:pt x="186" y="406"/>
                </a:lnTo>
                <a:close/>
                <a:moveTo>
                  <a:pt x="124" y="406"/>
                </a:moveTo>
                <a:lnTo>
                  <a:pt x="124" y="300"/>
                </a:lnTo>
                <a:lnTo>
                  <a:pt x="134" y="300"/>
                </a:lnTo>
                <a:lnTo>
                  <a:pt x="134" y="406"/>
                </a:lnTo>
                <a:lnTo>
                  <a:pt x="124" y="406"/>
                </a:lnTo>
                <a:close/>
                <a:moveTo>
                  <a:pt x="62" y="406"/>
                </a:moveTo>
                <a:lnTo>
                  <a:pt x="62" y="300"/>
                </a:lnTo>
                <a:lnTo>
                  <a:pt x="72" y="300"/>
                </a:lnTo>
                <a:lnTo>
                  <a:pt x="72" y="406"/>
                </a:lnTo>
                <a:lnTo>
                  <a:pt x="62" y="406"/>
                </a:lnTo>
                <a:close/>
                <a:moveTo>
                  <a:pt x="0" y="406"/>
                </a:moveTo>
                <a:lnTo>
                  <a:pt x="0" y="300"/>
                </a:lnTo>
                <a:lnTo>
                  <a:pt x="12" y="300"/>
                </a:lnTo>
                <a:lnTo>
                  <a:pt x="12" y="406"/>
                </a:lnTo>
                <a:lnTo>
                  <a:pt x="0" y="406"/>
                </a:lnTo>
                <a:close/>
                <a:moveTo>
                  <a:pt x="62" y="256"/>
                </a:moveTo>
                <a:lnTo>
                  <a:pt x="62" y="150"/>
                </a:lnTo>
                <a:lnTo>
                  <a:pt x="72" y="150"/>
                </a:lnTo>
                <a:lnTo>
                  <a:pt x="72" y="256"/>
                </a:lnTo>
                <a:lnTo>
                  <a:pt x="62" y="256"/>
                </a:lnTo>
                <a:close/>
                <a:moveTo>
                  <a:pt x="0" y="256"/>
                </a:moveTo>
                <a:lnTo>
                  <a:pt x="0" y="150"/>
                </a:lnTo>
                <a:lnTo>
                  <a:pt x="12" y="150"/>
                </a:lnTo>
                <a:lnTo>
                  <a:pt x="12" y="256"/>
                </a:lnTo>
                <a:lnTo>
                  <a:pt x="0" y="256"/>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15" name="Freeform 30"/>
          <p:cNvSpPr>
            <a:spLocks noEditPoints="1"/>
          </p:cNvSpPr>
          <p:nvPr userDrawn="1"/>
        </p:nvSpPr>
        <p:spPr bwMode="auto">
          <a:xfrm>
            <a:off x="1273175" y="2659063"/>
            <a:ext cx="19050" cy="4206875"/>
          </a:xfrm>
          <a:custGeom>
            <a:avLst/>
            <a:gdLst>
              <a:gd name="T0" fmla="*/ 0 w 12"/>
              <a:gd name="T1" fmla="*/ 2147483647 h 2650"/>
              <a:gd name="T2" fmla="*/ 2147483647 w 12"/>
              <a:gd name="T3" fmla="*/ 2147483647 h 2650"/>
              <a:gd name="T4" fmla="*/ 0 w 12"/>
              <a:gd name="T5" fmla="*/ 2147483647 h 2650"/>
              <a:gd name="T6" fmla="*/ 0 w 12"/>
              <a:gd name="T7" fmla="*/ 2147483647 h 2650"/>
              <a:gd name="T8" fmla="*/ 2147483647 w 12"/>
              <a:gd name="T9" fmla="*/ 2147483647 h 2650"/>
              <a:gd name="T10" fmla="*/ 0 w 12"/>
              <a:gd name="T11" fmla="*/ 2147483647 h 2650"/>
              <a:gd name="T12" fmla="*/ 0 w 12"/>
              <a:gd name="T13" fmla="*/ 2147483647 h 2650"/>
              <a:gd name="T14" fmla="*/ 2147483647 w 12"/>
              <a:gd name="T15" fmla="*/ 2147483647 h 2650"/>
              <a:gd name="T16" fmla="*/ 0 w 12"/>
              <a:gd name="T17" fmla="*/ 2147483647 h 2650"/>
              <a:gd name="T18" fmla="*/ 0 w 12"/>
              <a:gd name="T19" fmla="*/ 2147483647 h 2650"/>
              <a:gd name="T20" fmla="*/ 2147483647 w 12"/>
              <a:gd name="T21" fmla="*/ 2147483647 h 2650"/>
              <a:gd name="T22" fmla="*/ 0 w 12"/>
              <a:gd name="T23" fmla="*/ 2147483647 h 2650"/>
              <a:gd name="T24" fmla="*/ 0 w 12"/>
              <a:gd name="T25" fmla="*/ 2147483647 h 2650"/>
              <a:gd name="T26" fmla="*/ 2147483647 w 12"/>
              <a:gd name="T27" fmla="*/ 2147483647 h 2650"/>
              <a:gd name="T28" fmla="*/ 0 w 12"/>
              <a:gd name="T29" fmla="*/ 2147483647 h 2650"/>
              <a:gd name="T30" fmla="*/ 0 w 12"/>
              <a:gd name="T31" fmla="*/ 2147483647 h 2650"/>
              <a:gd name="T32" fmla="*/ 2147483647 w 12"/>
              <a:gd name="T33" fmla="*/ 2147483647 h 2650"/>
              <a:gd name="T34" fmla="*/ 0 w 12"/>
              <a:gd name="T35" fmla="*/ 2147483647 h 2650"/>
              <a:gd name="T36" fmla="*/ 0 w 12"/>
              <a:gd name="T37" fmla="*/ 2147483647 h 2650"/>
              <a:gd name="T38" fmla="*/ 2147483647 w 12"/>
              <a:gd name="T39" fmla="*/ 2147483647 h 2650"/>
              <a:gd name="T40" fmla="*/ 0 w 12"/>
              <a:gd name="T41" fmla="*/ 2147483647 h 2650"/>
              <a:gd name="T42" fmla="*/ 0 w 12"/>
              <a:gd name="T43" fmla="*/ 2147483647 h 2650"/>
              <a:gd name="T44" fmla="*/ 2147483647 w 12"/>
              <a:gd name="T45" fmla="*/ 2147483647 h 2650"/>
              <a:gd name="T46" fmla="*/ 0 w 12"/>
              <a:gd name="T47" fmla="*/ 2147483647 h 2650"/>
              <a:gd name="T48" fmla="*/ 0 w 12"/>
              <a:gd name="T49" fmla="*/ 2147483647 h 2650"/>
              <a:gd name="T50" fmla="*/ 2147483647 w 12"/>
              <a:gd name="T51" fmla="*/ 2147483647 h 2650"/>
              <a:gd name="T52" fmla="*/ 0 w 12"/>
              <a:gd name="T53" fmla="*/ 2147483647 h 2650"/>
              <a:gd name="T54" fmla="*/ 0 w 12"/>
              <a:gd name="T55" fmla="*/ 2147483647 h 2650"/>
              <a:gd name="T56" fmla="*/ 2147483647 w 12"/>
              <a:gd name="T57" fmla="*/ 2147483647 h 2650"/>
              <a:gd name="T58" fmla="*/ 0 w 12"/>
              <a:gd name="T59" fmla="*/ 2147483647 h 2650"/>
              <a:gd name="T60" fmla="*/ 0 w 12"/>
              <a:gd name="T61" fmla="*/ 2147483647 h 2650"/>
              <a:gd name="T62" fmla="*/ 2147483647 w 12"/>
              <a:gd name="T63" fmla="*/ 2147483647 h 2650"/>
              <a:gd name="T64" fmla="*/ 0 w 12"/>
              <a:gd name="T65" fmla="*/ 2147483647 h 2650"/>
              <a:gd name="T66" fmla="*/ 0 w 12"/>
              <a:gd name="T67" fmla="*/ 2147483647 h 2650"/>
              <a:gd name="T68" fmla="*/ 2147483647 w 12"/>
              <a:gd name="T69" fmla="*/ 2147483647 h 2650"/>
              <a:gd name="T70" fmla="*/ 0 w 12"/>
              <a:gd name="T71" fmla="*/ 2147483647 h 2650"/>
              <a:gd name="T72" fmla="*/ 0 w 12"/>
              <a:gd name="T73" fmla="*/ 2147483647 h 2650"/>
              <a:gd name="T74" fmla="*/ 2147483647 w 12"/>
              <a:gd name="T75" fmla="*/ 2147483647 h 2650"/>
              <a:gd name="T76" fmla="*/ 0 w 12"/>
              <a:gd name="T77" fmla="*/ 2147483647 h 2650"/>
              <a:gd name="T78" fmla="*/ 0 w 12"/>
              <a:gd name="T79" fmla="*/ 2147483647 h 2650"/>
              <a:gd name="T80" fmla="*/ 2147483647 w 12"/>
              <a:gd name="T81" fmla="*/ 2147483647 h 2650"/>
              <a:gd name="T82" fmla="*/ 0 w 12"/>
              <a:gd name="T83" fmla="*/ 2147483647 h 2650"/>
              <a:gd name="T84" fmla="*/ 0 w 12"/>
              <a:gd name="T85" fmla="*/ 2147483647 h 2650"/>
              <a:gd name="T86" fmla="*/ 2147483647 w 12"/>
              <a:gd name="T87" fmla="*/ 2147483647 h 2650"/>
              <a:gd name="T88" fmla="*/ 0 w 12"/>
              <a:gd name="T89" fmla="*/ 2147483647 h 2650"/>
              <a:gd name="T90" fmla="*/ 0 w 12"/>
              <a:gd name="T91" fmla="*/ 2147483647 h 2650"/>
              <a:gd name="T92" fmla="*/ 2147483647 w 12"/>
              <a:gd name="T93" fmla="*/ 2147483647 h 2650"/>
              <a:gd name="T94" fmla="*/ 0 w 12"/>
              <a:gd name="T95" fmla="*/ 2147483647 h 2650"/>
              <a:gd name="T96" fmla="*/ 0 w 12"/>
              <a:gd name="T97" fmla="*/ 2147483647 h 2650"/>
              <a:gd name="T98" fmla="*/ 2147483647 w 12"/>
              <a:gd name="T99" fmla="*/ 2147483647 h 2650"/>
              <a:gd name="T100" fmla="*/ 0 w 12"/>
              <a:gd name="T101" fmla="*/ 2147483647 h 2650"/>
              <a:gd name="T102" fmla="*/ 0 w 12"/>
              <a:gd name="T103" fmla="*/ 0 h 2650"/>
              <a:gd name="T104" fmla="*/ 2147483647 w 12"/>
              <a:gd name="T105" fmla="*/ 2147483647 h 2650"/>
              <a:gd name="T106" fmla="*/ 0 w 12"/>
              <a:gd name="T107" fmla="*/ 2147483647 h 26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 h="2650">
                <a:moveTo>
                  <a:pt x="0" y="2650"/>
                </a:moveTo>
                <a:lnTo>
                  <a:pt x="0" y="2544"/>
                </a:lnTo>
                <a:lnTo>
                  <a:pt x="12" y="2544"/>
                </a:lnTo>
                <a:lnTo>
                  <a:pt x="12" y="2650"/>
                </a:lnTo>
                <a:lnTo>
                  <a:pt x="0" y="2650"/>
                </a:lnTo>
                <a:close/>
                <a:moveTo>
                  <a:pt x="0" y="2502"/>
                </a:moveTo>
                <a:lnTo>
                  <a:pt x="0" y="2394"/>
                </a:lnTo>
                <a:lnTo>
                  <a:pt x="12" y="2394"/>
                </a:lnTo>
                <a:lnTo>
                  <a:pt x="12" y="2502"/>
                </a:lnTo>
                <a:lnTo>
                  <a:pt x="0" y="2502"/>
                </a:lnTo>
                <a:close/>
                <a:moveTo>
                  <a:pt x="0" y="2352"/>
                </a:moveTo>
                <a:lnTo>
                  <a:pt x="0" y="2244"/>
                </a:lnTo>
                <a:lnTo>
                  <a:pt x="12" y="2244"/>
                </a:lnTo>
                <a:lnTo>
                  <a:pt x="12" y="2352"/>
                </a:lnTo>
                <a:lnTo>
                  <a:pt x="0" y="2352"/>
                </a:lnTo>
                <a:close/>
                <a:moveTo>
                  <a:pt x="0" y="2202"/>
                </a:moveTo>
                <a:lnTo>
                  <a:pt x="0" y="2096"/>
                </a:lnTo>
                <a:lnTo>
                  <a:pt x="12" y="2096"/>
                </a:lnTo>
                <a:lnTo>
                  <a:pt x="12" y="2202"/>
                </a:lnTo>
                <a:lnTo>
                  <a:pt x="0" y="2202"/>
                </a:lnTo>
                <a:close/>
                <a:moveTo>
                  <a:pt x="0" y="2052"/>
                </a:moveTo>
                <a:lnTo>
                  <a:pt x="0" y="1946"/>
                </a:lnTo>
                <a:lnTo>
                  <a:pt x="12" y="1946"/>
                </a:lnTo>
                <a:lnTo>
                  <a:pt x="12" y="2052"/>
                </a:lnTo>
                <a:lnTo>
                  <a:pt x="0" y="2052"/>
                </a:lnTo>
                <a:close/>
                <a:moveTo>
                  <a:pt x="0" y="1902"/>
                </a:moveTo>
                <a:lnTo>
                  <a:pt x="0" y="1796"/>
                </a:lnTo>
                <a:lnTo>
                  <a:pt x="12" y="1796"/>
                </a:lnTo>
                <a:lnTo>
                  <a:pt x="12" y="1902"/>
                </a:lnTo>
                <a:lnTo>
                  <a:pt x="0" y="1902"/>
                </a:lnTo>
                <a:close/>
                <a:moveTo>
                  <a:pt x="0" y="1754"/>
                </a:moveTo>
                <a:lnTo>
                  <a:pt x="0" y="1646"/>
                </a:lnTo>
                <a:lnTo>
                  <a:pt x="12" y="1646"/>
                </a:lnTo>
                <a:lnTo>
                  <a:pt x="12" y="1754"/>
                </a:lnTo>
                <a:lnTo>
                  <a:pt x="0" y="1754"/>
                </a:lnTo>
                <a:close/>
                <a:moveTo>
                  <a:pt x="0" y="1604"/>
                </a:moveTo>
                <a:lnTo>
                  <a:pt x="0" y="1496"/>
                </a:lnTo>
                <a:lnTo>
                  <a:pt x="12" y="1496"/>
                </a:lnTo>
                <a:lnTo>
                  <a:pt x="12" y="1604"/>
                </a:lnTo>
                <a:lnTo>
                  <a:pt x="0" y="1604"/>
                </a:lnTo>
                <a:close/>
                <a:moveTo>
                  <a:pt x="0" y="1454"/>
                </a:moveTo>
                <a:lnTo>
                  <a:pt x="0" y="1348"/>
                </a:lnTo>
                <a:lnTo>
                  <a:pt x="12" y="1348"/>
                </a:lnTo>
                <a:lnTo>
                  <a:pt x="12" y="1454"/>
                </a:lnTo>
                <a:lnTo>
                  <a:pt x="0" y="1454"/>
                </a:lnTo>
                <a:close/>
                <a:moveTo>
                  <a:pt x="0" y="1304"/>
                </a:moveTo>
                <a:lnTo>
                  <a:pt x="0" y="1198"/>
                </a:lnTo>
                <a:lnTo>
                  <a:pt x="12" y="1198"/>
                </a:lnTo>
                <a:lnTo>
                  <a:pt x="12" y="1304"/>
                </a:lnTo>
                <a:lnTo>
                  <a:pt x="0" y="1304"/>
                </a:lnTo>
                <a:close/>
                <a:moveTo>
                  <a:pt x="0" y="1154"/>
                </a:moveTo>
                <a:lnTo>
                  <a:pt x="0" y="1048"/>
                </a:lnTo>
                <a:lnTo>
                  <a:pt x="12" y="1048"/>
                </a:lnTo>
                <a:lnTo>
                  <a:pt x="12" y="1154"/>
                </a:lnTo>
                <a:lnTo>
                  <a:pt x="0" y="1154"/>
                </a:lnTo>
                <a:close/>
                <a:moveTo>
                  <a:pt x="0" y="1004"/>
                </a:moveTo>
                <a:lnTo>
                  <a:pt x="0" y="898"/>
                </a:lnTo>
                <a:lnTo>
                  <a:pt x="12" y="898"/>
                </a:lnTo>
                <a:lnTo>
                  <a:pt x="12" y="1004"/>
                </a:lnTo>
                <a:lnTo>
                  <a:pt x="0" y="1004"/>
                </a:lnTo>
                <a:close/>
                <a:moveTo>
                  <a:pt x="0" y="856"/>
                </a:moveTo>
                <a:lnTo>
                  <a:pt x="0" y="748"/>
                </a:lnTo>
                <a:lnTo>
                  <a:pt x="12" y="748"/>
                </a:lnTo>
                <a:lnTo>
                  <a:pt x="12" y="856"/>
                </a:lnTo>
                <a:lnTo>
                  <a:pt x="0" y="856"/>
                </a:lnTo>
                <a:close/>
                <a:moveTo>
                  <a:pt x="0" y="706"/>
                </a:moveTo>
                <a:lnTo>
                  <a:pt x="0" y="600"/>
                </a:lnTo>
                <a:lnTo>
                  <a:pt x="12" y="600"/>
                </a:lnTo>
                <a:lnTo>
                  <a:pt x="12" y="706"/>
                </a:lnTo>
                <a:lnTo>
                  <a:pt x="0" y="706"/>
                </a:lnTo>
                <a:close/>
                <a:moveTo>
                  <a:pt x="0" y="556"/>
                </a:moveTo>
                <a:lnTo>
                  <a:pt x="0" y="450"/>
                </a:lnTo>
                <a:lnTo>
                  <a:pt x="12" y="450"/>
                </a:lnTo>
                <a:lnTo>
                  <a:pt x="12" y="556"/>
                </a:lnTo>
                <a:lnTo>
                  <a:pt x="0" y="556"/>
                </a:lnTo>
                <a:close/>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16" name="Freeform 31"/>
          <p:cNvSpPr>
            <a:spLocks noEditPoints="1"/>
          </p:cNvSpPr>
          <p:nvPr userDrawn="1"/>
        </p:nvSpPr>
        <p:spPr bwMode="auto">
          <a:xfrm>
            <a:off x="1177925" y="2659063"/>
            <a:ext cx="15875" cy="1358900"/>
          </a:xfrm>
          <a:custGeom>
            <a:avLst/>
            <a:gdLst>
              <a:gd name="T0" fmla="*/ 0 w 10"/>
              <a:gd name="T1" fmla="*/ 2147483647 h 856"/>
              <a:gd name="T2" fmla="*/ 0 w 10"/>
              <a:gd name="T3" fmla="*/ 2147483647 h 856"/>
              <a:gd name="T4" fmla="*/ 2147483647 w 10"/>
              <a:gd name="T5" fmla="*/ 2147483647 h 856"/>
              <a:gd name="T6" fmla="*/ 2147483647 w 10"/>
              <a:gd name="T7" fmla="*/ 2147483647 h 856"/>
              <a:gd name="T8" fmla="*/ 0 w 10"/>
              <a:gd name="T9" fmla="*/ 2147483647 h 856"/>
              <a:gd name="T10" fmla="*/ 0 w 10"/>
              <a:gd name="T11" fmla="*/ 2147483647 h 856"/>
              <a:gd name="T12" fmla="*/ 0 w 10"/>
              <a:gd name="T13" fmla="*/ 2147483647 h 856"/>
              <a:gd name="T14" fmla="*/ 0 w 10"/>
              <a:gd name="T15" fmla="*/ 2147483647 h 856"/>
              <a:gd name="T16" fmla="*/ 2147483647 w 10"/>
              <a:gd name="T17" fmla="*/ 2147483647 h 856"/>
              <a:gd name="T18" fmla="*/ 2147483647 w 10"/>
              <a:gd name="T19" fmla="*/ 2147483647 h 856"/>
              <a:gd name="T20" fmla="*/ 0 w 10"/>
              <a:gd name="T21" fmla="*/ 2147483647 h 856"/>
              <a:gd name="T22" fmla="*/ 0 w 10"/>
              <a:gd name="T23" fmla="*/ 2147483647 h 856"/>
              <a:gd name="T24" fmla="*/ 0 w 10"/>
              <a:gd name="T25" fmla="*/ 2147483647 h 856"/>
              <a:gd name="T26" fmla="*/ 0 w 10"/>
              <a:gd name="T27" fmla="*/ 2147483647 h 856"/>
              <a:gd name="T28" fmla="*/ 2147483647 w 10"/>
              <a:gd name="T29" fmla="*/ 2147483647 h 856"/>
              <a:gd name="T30" fmla="*/ 2147483647 w 10"/>
              <a:gd name="T31" fmla="*/ 2147483647 h 856"/>
              <a:gd name="T32" fmla="*/ 0 w 10"/>
              <a:gd name="T33" fmla="*/ 2147483647 h 856"/>
              <a:gd name="T34" fmla="*/ 0 w 10"/>
              <a:gd name="T35" fmla="*/ 2147483647 h 856"/>
              <a:gd name="T36" fmla="*/ 0 w 10"/>
              <a:gd name="T37" fmla="*/ 2147483647 h 856"/>
              <a:gd name="T38" fmla="*/ 0 w 10"/>
              <a:gd name="T39" fmla="*/ 2147483647 h 856"/>
              <a:gd name="T40" fmla="*/ 2147483647 w 10"/>
              <a:gd name="T41" fmla="*/ 2147483647 h 856"/>
              <a:gd name="T42" fmla="*/ 2147483647 w 10"/>
              <a:gd name="T43" fmla="*/ 2147483647 h 856"/>
              <a:gd name="T44" fmla="*/ 0 w 10"/>
              <a:gd name="T45" fmla="*/ 2147483647 h 856"/>
              <a:gd name="T46" fmla="*/ 0 w 10"/>
              <a:gd name="T47" fmla="*/ 2147483647 h 856"/>
              <a:gd name="T48" fmla="*/ 0 w 10"/>
              <a:gd name="T49" fmla="*/ 2147483647 h 856"/>
              <a:gd name="T50" fmla="*/ 0 w 10"/>
              <a:gd name="T51" fmla="*/ 2147483647 h 856"/>
              <a:gd name="T52" fmla="*/ 2147483647 w 10"/>
              <a:gd name="T53" fmla="*/ 2147483647 h 856"/>
              <a:gd name="T54" fmla="*/ 2147483647 w 10"/>
              <a:gd name="T55" fmla="*/ 2147483647 h 856"/>
              <a:gd name="T56" fmla="*/ 0 w 10"/>
              <a:gd name="T57" fmla="*/ 2147483647 h 856"/>
              <a:gd name="T58" fmla="*/ 0 w 10"/>
              <a:gd name="T59" fmla="*/ 2147483647 h 856"/>
              <a:gd name="T60" fmla="*/ 0 w 10"/>
              <a:gd name="T61" fmla="*/ 2147483647 h 856"/>
              <a:gd name="T62" fmla="*/ 0 w 10"/>
              <a:gd name="T63" fmla="*/ 0 h 856"/>
              <a:gd name="T64" fmla="*/ 2147483647 w 10"/>
              <a:gd name="T65" fmla="*/ 0 h 856"/>
              <a:gd name="T66" fmla="*/ 2147483647 w 10"/>
              <a:gd name="T67" fmla="*/ 2147483647 h 856"/>
              <a:gd name="T68" fmla="*/ 0 w 10"/>
              <a:gd name="T69" fmla="*/ 2147483647 h 856"/>
              <a:gd name="T70" fmla="*/ 0 w 10"/>
              <a:gd name="T71" fmla="*/ 2147483647 h 8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6">
                <a:moveTo>
                  <a:pt x="0" y="856"/>
                </a:moveTo>
                <a:lnTo>
                  <a:pt x="0" y="748"/>
                </a:lnTo>
                <a:lnTo>
                  <a:pt x="10" y="748"/>
                </a:lnTo>
                <a:lnTo>
                  <a:pt x="10" y="856"/>
                </a:lnTo>
                <a:lnTo>
                  <a:pt x="0" y="856"/>
                </a:lnTo>
                <a:close/>
                <a:moveTo>
                  <a:pt x="0" y="706"/>
                </a:moveTo>
                <a:lnTo>
                  <a:pt x="0" y="600"/>
                </a:lnTo>
                <a:lnTo>
                  <a:pt x="10" y="600"/>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17" name="Freeform 32"/>
          <p:cNvSpPr>
            <a:spLocks noEditPoints="1"/>
          </p:cNvSpPr>
          <p:nvPr userDrawn="1"/>
        </p:nvSpPr>
        <p:spPr bwMode="auto">
          <a:xfrm>
            <a:off x="1079500" y="2659063"/>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600"/>
                </a:lnTo>
                <a:lnTo>
                  <a:pt x="10" y="600"/>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18" name="Freeform 33"/>
          <p:cNvSpPr>
            <a:spLocks noEditPoints="1"/>
          </p:cNvSpPr>
          <p:nvPr userDrawn="1"/>
        </p:nvSpPr>
        <p:spPr bwMode="auto">
          <a:xfrm>
            <a:off x="981075" y="2424113"/>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4"/>
                </a:moveTo>
                <a:lnTo>
                  <a:pt x="0" y="298"/>
                </a:lnTo>
                <a:lnTo>
                  <a:pt x="10" y="298"/>
                </a:lnTo>
                <a:lnTo>
                  <a:pt x="10" y="404"/>
                </a:lnTo>
                <a:lnTo>
                  <a:pt x="0" y="404"/>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19" name="Freeform 34"/>
          <p:cNvSpPr>
            <a:spLocks noEditPoints="1"/>
          </p:cNvSpPr>
          <p:nvPr userDrawn="1"/>
        </p:nvSpPr>
        <p:spPr bwMode="auto">
          <a:xfrm>
            <a:off x="1657350" y="3135313"/>
            <a:ext cx="15875" cy="3730625"/>
          </a:xfrm>
          <a:custGeom>
            <a:avLst/>
            <a:gdLst>
              <a:gd name="T0" fmla="*/ 0 w 10"/>
              <a:gd name="T1" fmla="*/ 2147483647 h 2350"/>
              <a:gd name="T2" fmla="*/ 2147483647 w 10"/>
              <a:gd name="T3" fmla="*/ 2147483647 h 2350"/>
              <a:gd name="T4" fmla="*/ 0 w 10"/>
              <a:gd name="T5" fmla="*/ 2147483647 h 2350"/>
              <a:gd name="T6" fmla="*/ 0 w 10"/>
              <a:gd name="T7" fmla="*/ 2147483647 h 2350"/>
              <a:gd name="T8" fmla="*/ 2147483647 w 10"/>
              <a:gd name="T9" fmla="*/ 2147483647 h 2350"/>
              <a:gd name="T10" fmla="*/ 0 w 10"/>
              <a:gd name="T11" fmla="*/ 2147483647 h 2350"/>
              <a:gd name="T12" fmla="*/ 0 w 10"/>
              <a:gd name="T13" fmla="*/ 2147483647 h 2350"/>
              <a:gd name="T14" fmla="*/ 2147483647 w 10"/>
              <a:gd name="T15" fmla="*/ 2147483647 h 2350"/>
              <a:gd name="T16" fmla="*/ 0 w 10"/>
              <a:gd name="T17" fmla="*/ 2147483647 h 2350"/>
              <a:gd name="T18" fmla="*/ 0 w 10"/>
              <a:gd name="T19" fmla="*/ 2147483647 h 2350"/>
              <a:gd name="T20" fmla="*/ 2147483647 w 10"/>
              <a:gd name="T21" fmla="*/ 2147483647 h 2350"/>
              <a:gd name="T22" fmla="*/ 0 w 10"/>
              <a:gd name="T23" fmla="*/ 2147483647 h 2350"/>
              <a:gd name="T24" fmla="*/ 0 w 10"/>
              <a:gd name="T25" fmla="*/ 2147483647 h 2350"/>
              <a:gd name="T26" fmla="*/ 2147483647 w 10"/>
              <a:gd name="T27" fmla="*/ 2147483647 h 2350"/>
              <a:gd name="T28" fmla="*/ 0 w 10"/>
              <a:gd name="T29" fmla="*/ 2147483647 h 2350"/>
              <a:gd name="T30" fmla="*/ 0 w 10"/>
              <a:gd name="T31" fmla="*/ 2147483647 h 2350"/>
              <a:gd name="T32" fmla="*/ 2147483647 w 10"/>
              <a:gd name="T33" fmla="*/ 2147483647 h 2350"/>
              <a:gd name="T34" fmla="*/ 0 w 10"/>
              <a:gd name="T35" fmla="*/ 2147483647 h 2350"/>
              <a:gd name="T36" fmla="*/ 0 w 10"/>
              <a:gd name="T37" fmla="*/ 2147483647 h 2350"/>
              <a:gd name="T38" fmla="*/ 2147483647 w 10"/>
              <a:gd name="T39" fmla="*/ 2147483647 h 2350"/>
              <a:gd name="T40" fmla="*/ 0 w 10"/>
              <a:gd name="T41" fmla="*/ 2147483647 h 2350"/>
              <a:gd name="T42" fmla="*/ 0 w 10"/>
              <a:gd name="T43" fmla="*/ 2147483647 h 2350"/>
              <a:gd name="T44" fmla="*/ 2147483647 w 10"/>
              <a:gd name="T45" fmla="*/ 2147483647 h 2350"/>
              <a:gd name="T46" fmla="*/ 0 w 10"/>
              <a:gd name="T47" fmla="*/ 2147483647 h 2350"/>
              <a:gd name="T48" fmla="*/ 0 w 10"/>
              <a:gd name="T49" fmla="*/ 2147483647 h 2350"/>
              <a:gd name="T50" fmla="*/ 2147483647 w 10"/>
              <a:gd name="T51" fmla="*/ 2147483647 h 2350"/>
              <a:gd name="T52" fmla="*/ 0 w 10"/>
              <a:gd name="T53" fmla="*/ 2147483647 h 2350"/>
              <a:gd name="T54" fmla="*/ 0 w 10"/>
              <a:gd name="T55" fmla="*/ 2147483647 h 2350"/>
              <a:gd name="T56" fmla="*/ 2147483647 w 10"/>
              <a:gd name="T57" fmla="*/ 2147483647 h 2350"/>
              <a:gd name="T58" fmla="*/ 0 w 10"/>
              <a:gd name="T59" fmla="*/ 2147483647 h 2350"/>
              <a:gd name="T60" fmla="*/ 0 w 10"/>
              <a:gd name="T61" fmla="*/ 2147483647 h 2350"/>
              <a:gd name="T62" fmla="*/ 2147483647 w 10"/>
              <a:gd name="T63" fmla="*/ 2147483647 h 2350"/>
              <a:gd name="T64" fmla="*/ 0 w 10"/>
              <a:gd name="T65" fmla="*/ 2147483647 h 2350"/>
              <a:gd name="T66" fmla="*/ 0 w 10"/>
              <a:gd name="T67" fmla="*/ 2147483647 h 2350"/>
              <a:gd name="T68" fmla="*/ 2147483647 w 10"/>
              <a:gd name="T69" fmla="*/ 2147483647 h 2350"/>
              <a:gd name="T70" fmla="*/ 0 w 10"/>
              <a:gd name="T71" fmla="*/ 2147483647 h 2350"/>
              <a:gd name="T72" fmla="*/ 0 w 10"/>
              <a:gd name="T73" fmla="*/ 2147483647 h 2350"/>
              <a:gd name="T74" fmla="*/ 2147483647 w 10"/>
              <a:gd name="T75" fmla="*/ 2147483647 h 2350"/>
              <a:gd name="T76" fmla="*/ 0 w 10"/>
              <a:gd name="T77" fmla="*/ 2147483647 h 2350"/>
              <a:gd name="T78" fmla="*/ 0 w 10"/>
              <a:gd name="T79" fmla="*/ 2147483647 h 2350"/>
              <a:gd name="T80" fmla="*/ 2147483647 w 10"/>
              <a:gd name="T81" fmla="*/ 2147483647 h 2350"/>
              <a:gd name="T82" fmla="*/ 0 w 10"/>
              <a:gd name="T83" fmla="*/ 2147483647 h 2350"/>
              <a:gd name="T84" fmla="*/ 0 w 10"/>
              <a:gd name="T85" fmla="*/ 2147483647 h 2350"/>
              <a:gd name="T86" fmla="*/ 2147483647 w 10"/>
              <a:gd name="T87" fmla="*/ 2147483647 h 2350"/>
              <a:gd name="T88" fmla="*/ 0 w 10"/>
              <a:gd name="T89" fmla="*/ 2147483647 h 2350"/>
              <a:gd name="T90" fmla="*/ 0 w 10"/>
              <a:gd name="T91" fmla="*/ 0 h 2350"/>
              <a:gd name="T92" fmla="*/ 2147483647 w 10"/>
              <a:gd name="T93" fmla="*/ 2147483647 h 2350"/>
              <a:gd name="T94" fmla="*/ 0 w 10"/>
              <a:gd name="T95" fmla="*/ 2147483647 h 23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 h="2350">
                <a:moveTo>
                  <a:pt x="0" y="2350"/>
                </a:moveTo>
                <a:lnTo>
                  <a:pt x="0" y="2244"/>
                </a:lnTo>
                <a:lnTo>
                  <a:pt x="10" y="2244"/>
                </a:lnTo>
                <a:lnTo>
                  <a:pt x="10" y="2350"/>
                </a:lnTo>
                <a:lnTo>
                  <a:pt x="0" y="2350"/>
                </a:lnTo>
                <a:close/>
                <a:moveTo>
                  <a:pt x="0" y="2202"/>
                </a:moveTo>
                <a:lnTo>
                  <a:pt x="0" y="2094"/>
                </a:lnTo>
                <a:lnTo>
                  <a:pt x="10" y="2094"/>
                </a:lnTo>
                <a:lnTo>
                  <a:pt x="10" y="2202"/>
                </a:lnTo>
                <a:lnTo>
                  <a:pt x="0" y="2202"/>
                </a:lnTo>
                <a:close/>
                <a:moveTo>
                  <a:pt x="0" y="2052"/>
                </a:moveTo>
                <a:lnTo>
                  <a:pt x="0" y="1944"/>
                </a:lnTo>
                <a:lnTo>
                  <a:pt x="10" y="1944"/>
                </a:lnTo>
                <a:lnTo>
                  <a:pt x="10" y="2052"/>
                </a:lnTo>
                <a:lnTo>
                  <a:pt x="0" y="2052"/>
                </a:lnTo>
                <a:close/>
                <a:moveTo>
                  <a:pt x="0" y="1902"/>
                </a:moveTo>
                <a:lnTo>
                  <a:pt x="0" y="1796"/>
                </a:lnTo>
                <a:lnTo>
                  <a:pt x="10" y="1796"/>
                </a:lnTo>
                <a:lnTo>
                  <a:pt x="10" y="1902"/>
                </a:lnTo>
                <a:lnTo>
                  <a:pt x="0" y="1902"/>
                </a:lnTo>
                <a:close/>
                <a:moveTo>
                  <a:pt x="0" y="1752"/>
                </a:moveTo>
                <a:lnTo>
                  <a:pt x="0" y="1646"/>
                </a:lnTo>
                <a:lnTo>
                  <a:pt x="10" y="1646"/>
                </a:lnTo>
                <a:lnTo>
                  <a:pt x="10" y="1752"/>
                </a:lnTo>
                <a:lnTo>
                  <a:pt x="0" y="1752"/>
                </a:lnTo>
                <a:close/>
                <a:moveTo>
                  <a:pt x="0" y="1602"/>
                </a:moveTo>
                <a:lnTo>
                  <a:pt x="0" y="1496"/>
                </a:lnTo>
                <a:lnTo>
                  <a:pt x="10" y="1496"/>
                </a:lnTo>
                <a:lnTo>
                  <a:pt x="10" y="1602"/>
                </a:lnTo>
                <a:lnTo>
                  <a:pt x="0" y="1602"/>
                </a:lnTo>
                <a:close/>
                <a:moveTo>
                  <a:pt x="0" y="1454"/>
                </a:moveTo>
                <a:lnTo>
                  <a:pt x="0" y="1346"/>
                </a:lnTo>
                <a:lnTo>
                  <a:pt x="10" y="1346"/>
                </a:lnTo>
                <a:lnTo>
                  <a:pt x="10" y="1454"/>
                </a:lnTo>
                <a:lnTo>
                  <a:pt x="0" y="1454"/>
                </a:lnTo>
                <a:close/>
                <a:moveTo>
                  <a:pt x="0" y="1304"/>
                </a:moveTo>
                <a:lnTo>
                  <a:pt x="0" y="1196"/>
                </a:lnTo>
                <a:lnTo>
                  <a:pt x="10" y="1196"/>
                </a:lnTo>
                <a:lnTo>
                  <a:pt x="10" y="1304"/>
                </a:lnTo>
                <a:lnTo>
                  <a:pt x="0" y="1304"/>
                </a:lnTo>
                <a:close/>
                <a:moveTo>
                  <a:pt x="0" y="1154"/>
                </a:moveTo>
                <a:lnTo>
                  <a:pt x="0" y="1048"/>
                </a:lnTo>
                <a:lnTo>
                  <a:pt x="10" y="1048"/>
                </a:lnTo>
                <a:lnTo>
                  <a:pt x="10" y="1154"/>
                </a:lnTo>
                <a:lnTo>
                  <a:pt x="0" y="1154"/>
                </a:lnTo>
                <a:close/>
                <a:moveTo>
                  <a:pt x="0" y="1004"/>
                </a:moveTo>
                <a:lnTo>
                  <a:pt x="0" y="898"/>
                </a:lnTo>
                <a:lnTo>
                  <a:pt x="10" y="898"/>
                </a:lnTo>
                <a:lnTo>
                  <a:pt x="10" y="1004"/>
                </a:lnTo>
                <a:lnTo>
                  <a:pt x="0" y="1004"/>
                </a:lnTo>
                <a:close/>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0" name="Freeform 35"/>
          <p:cNvSpPr>
            <a:spLocks noEditPoints="1"/>
          </p:cNvSpPr>
          <p:nvPr userDrawn="1"/>
        </p:nvSpPr>
        <p:spPr bwMode="auto">
          <a:xfrm>
            <a:off x="1558925" y="3135313"/>
            <a:ext cx="15875" cy="3730625"/>
          </a:xfrm>
          <a:custGeom>
            <a:avLst/>
            <a:gdLst>
              <a:gd name="T0" fmla="*/ 0 w 10"/>
              <a:gd name="T1" fmla="*/ 2147483647 h 2350"/>
              <a:gd name="T2" fmla="*/ 2147483647 w 10"/>
              <a:gd name="T3" fmla="*/ 2147483647 h 2350"/>
              <a:gd name="T4" fmla="*/ 0 w 10"/>
              <a:gd name="T5" fmla="*/ 2147483647 h 2350"/>
              <a:gd name="T6" fmla="*/ 0 w 10"/>
              <a:gd name="T7" fmla="*/ 2147483647 h 2350"/>
              <a:gd name="T8" fmla="*/ 2147483647 w 10"/>
              <a:gd name="T9" fmla="*/ 2147483647 h 2350"/>
              <a:gd name="T10" fmla="*/ 0 w 10"/>
              <a:gd name="T11" fmla="*/ 2147483647 h 2350"/>
              <a:gd name="T12" fmla="*/ 0 w 10"/>
              <a:gd name="T13" fmla="*/ 2147483647 h 2350"/>
              <a:gd name="T14" fmla="*/ 2147483647 w 10"/>
              <a:gd name="T15" fmla="*/ 2147483647 h 2350"/>
              <a:gd name="T16" fmla="*/ 0 w 10"/>
              <a:gd name="T17" fmla="*/ 2147483647 h 2350"/>
              <a:gd name="T18" fmla="*/ 0 w 10"/>
              <a:gd name="T19" fmla="*/ 2147483647 h 2350"/>
              <a:gd name="T20" fmla="*/ 2147483647 w 10"/>
              <a:gd name="T21" fmla="*/ 2147483647 h 2350"/>
              <a:gd name="T22" fmla="*/ 0 w 10"/>
              <a:gd name="T23" fmla="*/ 2147483647 h 2350"/>
              <a:gd name="T24" fmla="*/ 0 w 10"/>
              <a:gd name="T25" fmla="*/ 2147483647 h 2350"/>
              <a:gd name="T26" fmla="*/ 2147483647 w 10"/>
              <a:gd name="T27" fmla="*/ 2147483647 h 2350"/>
              <a:gd name="T28" fmla="*/ 0 w 10"/>
              <a:gd name="T29" fmla="*/ 2147483647 h 2350"/>
              <a:gd name="T30" fmla="*/ 0 w 10"/>
              <a:gd name="T31" fmla="*/ 2147483647 h 2350"/>
              <a:gd name="T32" fmla="*/ 2147483647 w 10"/>
              <a:gd name="T33" fmla="*/ 2147483647 h 2350"/>
              <a:gd name="T34" fmla="*/ 0 w 10"/>
              <a:gd name="T35" fmla="*/ 2147483647 h 2350"/>
              <a:gd name="T36" fmla="*/ 0 w 10"/>
              <a:gd name="T37" fmla="*/ 2147483647 h 2350"/>
              <a:gd name="T38" fmla="*/ 2147483647 w 10"/>
              <a:gd name="T39" fmla="*/ 2147483647 h 2350"/>
              <a:gd name="T40" fmla="*/ 0 w 10"/>
              <a:gd name="T41" fmla="*/ 2147483647 h 2350"/>
              <a:gd name="T42" fmla="*/ 0 w 10"/>
              <a:gd name="T43" fmla="*/ 2147483647 h 2350"/>
              <a:gd name="T44" fmla="*/ 2147483647 w 10"/>
              <a:gd name="T45" fmla="*/ 2147483647 h 2350"/>
              <a:gd name="T46" fmla="*/ 0 w 10"/>
              <a:gd name="T47" fmla="*/ 2147483647 h 2350"/>
              <a:gd name="T48" fmla="*/ 0 w 10"/>
              <a:gd name="T49" fmla="*/ 2147483647 h 2350"/>
              <a:gd name="T50" fmla="*/ 2147483647 w 10"/>
              <a:gd name="T51" fmla="*/ 2147483647 h 2350"/>
              <a:gd name="T52" fmla="*/ 0 w 10"/>
              <a:gd name="T53" fmla="*/ 2147483647 h 2350"/>
              <a:gd name="T54" fmla="*/ 0 w 10"/>
              <a:gd name="T55" fmla="*/ 2147483647 h 2350"/>
              <a:gd name="T56" fmla="*/ 2147483647 w 10"/>
              <a:gd name="T57" fmla="*/ 2147483647 h 2350"/>
              <a:gd name="T58" fmla="*/ 0 w 10"/>
              <a:gd name="T59" fmla="*/ 2147483647 h 2350"/>
              <a:gd name="T60" fmla="*/ 0 w 10"/>
              <a:gd name="T61" fmla="*/ 2147483647 h 2350"/>
              <a:gd name="T62" fmla="*/ 2147483647 w 10"/>
              <a:gd name="T63" fmla="*/ 2147483647 h 2350"/>
              <a:gd name="T64" fmla="*/ 0 w 10"/>
              <a:gd name="T65" fmla="*/ 2147483647 h 2350"/>
              <a:gd name="T66" fmla="*/ 0 w 10"/>
              <a:gd name="T67" fmla="*/ 2147483647 h 2350"/>
              <a:gd name="T68" fmla="*/ 2147483647 w 10"/>
              <a:gd name="T69" fmla="*/ 2147483647 h 2350"/>
              <a:gd name="T70" fmla="*/ 0 w 10"/>
              <a:gd name="T71" fmla="*/ 2147483647 h 2350"/>
              <a:gd name="T72" fmla="*/ 0 w 10"/>
              <a:gd name="T73" fmla="*/ 2147483647 h 2350"/>
              <a:gd name="T74" fmla="*/ 2147483647 w 10"/>
              <a:gd name="T75" fmla="*/ 2147483647 h 2350"/>
              <a:gd name="T76" fmla="*/ 0 w 10"/>
              <a:gd name="T77" fmla="*/ 2147483647 h 2350"/>
              <a:gd name="T78" fmla="*/ 0 w 10"/>
              <a:gd name="T79" fmla="*/ 2147483647 h 2350"/>
              <a:gd name="T80" fmla="*/ 2147483647 w 10"/>
              <a:gd name="T81" fmla="*/ 2147483647 h 2350"/>
              <a:gd name="T82" fmla="*/ 0 w 10"/>
              <a:gd name="T83" fmla="*/ 2147483647 h 2350"/>
              <a:gd name="T84" fmla="*/ 0 w 10"/>
              <a:gd name="T85" fmla="*/ 2147483647 h 2350"/>
              <a:gd name="T86" fmla="*/ 2147483647 w 10"/>
              <a:gd name="T87" fmla="*/ 2147483647 h 2350"/>
              <a:gd name="T88" fmla="*/ 0 w 10"/>
              <a:gd name="T89" fmla="*/ 2147483647 h 2350"/>
              <a:gd name="T90" fmla="*/ 0 w 10"/>
              <a:gd name="T91" fmla="*/ 0 h 2350"/>
              <a:gd name="T92" fmla="*/ 2147483647 w 10"/>
              <a:gd name="T93" fmla="*/ 2147483647 h 2350"/>
              <a:gd name="T94" fmla="*/ 0 w 10"/>
              <a:gd name="T95" fmla="*/ 2147483647 h 23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 h="2350">
                <a:moveTo>
                  <a:pt x="0" y="2350"/>
                </a:moveTo>
                <a:lnTo>
                  <a:pt x="0" y="2244"/>
                </a:lnTo>
                <a:lnTo>
                  <a:pt x="10" y="2244"/>
                </a:lnTo>
                <a:lnTo>
                  <a:pt x="10" y="2350"/>
                </a:lnTo>
                <a:lnTo>
                  <a:pt x="0" y="2350"/>
                </a:lnTo>
                <a:close/>
                <a:moveTo>
                  <a:pt x="0" y="2202"/>
                </a:moveTo>
                <a:lnTo>
                  <a:pt x="0" y="2094"/>
                </a:lnTo>
                <a:lnTo>
                  <a:pt x="10" y="2094"/>
                </a:lnTo>
                <a:lnTo>
                  <a:pt x="10" y="2202"/>
                </a:lnTo>
                <a:lnTo>
                  <a:pt x="0" y="2202"/>
                </a:lnTo>
                <a:close/>
                <a:moveTo>
                  <a:pt x="0" y="2052"/>
                </a:moveTo>
                <a:lnTo>
                  <a:pt x="0" y="1944"/>
                </a:lnTo>
                <a:lnTo>
                  <a:pt x="10" y="1944"/>
                </a:lnTo>
                <a:lnTo>
                  <a:pt x="10" y="2052"/>
                </a:lnTo>
                <a:lnTo>
                  <a:pt x="0" y="2052"/>
                </a:lnTo>
                <a:close/>
                <a:moveTo>
                  <a:pt x="0" y="1902"/>
                </a:moveTo>
                <a:lnTo>
                  <a:pt x="0" y="1796"/>
                </a:lnTo>
                <a:lnTo>
                  <a:pt x="10" y="1796"/>
                </a:lnTo>
                <a:lnTo>
                  <a:pt x="10" y="1902"/>
                </a:lnTo>
                <a:lnTo>
                  <a:pt x="0" y="1902"/>
                </a:lnTo>
                <a:close/>
                <a:moveTo>
                  <a:pt x="0" y="1752"/>
                </a:moveTo>
                <a:lnTo>
                  <a:pt x="0" y="1646"/>
                </a:lnTo>
                <a:lnTo>
                  <a:pt x="10" y="1646"/>
                </a:lnTo>
                <a:lnTo>
                  <a:pt x="10" y="1752"/>
                </a:lnTo>
                <a:lnTo>
                  <a:pt x="0" y="1752"/>
                </a:lnTo>
                <a:close/>
                <a:moveTo>
                  <a:pt x="0" y="1602"/>
                </a:moveTo>
                <a:lnTo>
                  <a:pt x="0" y="1496"/>
                </a:lnTo>
                <a:lnTo>
                  <a:pt x="10" y="1496"/>
                </a:lnTo>
                <a:lnTo>
                  <a:pt x="10" y="1602"/>
                </a:lnTo>
                <a:lnTo>
                  <a:pt x="0" y="1602"/>
                </a:lnTo>
                <a:close/>
                <a:moveTo>
                  <a:pt x="0" y="1454"/>
                </a:moveTo>
                <a:lnTo>
                  <a:pt x="0" y="1346"/>
                </a:lnTo>
                <a:lnTo>
                  <a:pt x="10" y="1346"/>
                </a:lnTo>
                <a:lnTo>
                  <a:pt x="10" y="1454"/>
                </a:lnTo>
                <a:lnTo>
                  <a:pt x="0" y="1454"/>
                </a:lnTo>
                <a:close/>
                <a:moveTo>
                  <a:pt x="0" y="1304"/>
                </a:moveTo>
                <a:lnTo>
                  <a:pt x="0" y="1196"/>
                </a:lnTo>
                <a:lnTo>
                  <a:pt x="10" y="1196"/>
                </a:lnTo>
                <a:lnTo>
                  <a:pt x="10" y="1304"/>
                </a:lnTo>
                <a:lnTo>
                  <a:pt x="0" y="1304"/>
                </a:lnTo>
                <a:close/>
                <a:moveTo>
                  <a:pt x="0" y="1154"/>
                </a:moveTo>
                <a:lnTo>
                  <a:pt x="0" y="1048"/>
                </a:lnTo>
                <a:lnTo>
                  <a:pt x="10" y="1048"/>
                </a:lnTo>
                <a:lnTo>
                  <a:pt x="10" y="1154"/>
                </a:lnTo>
                <a:lnTo>
                  <a:pt x="0" y="1154"/>
                </a:lnTo>
                <a:close/>
                <a:moveTo>
                  <a:pt x="0" y="1004"/>
                </a:moveTo>
                <a:lnTo>
                  <a:pt x="0" y="898"/>
                </a:lnTo>
                <a:lnTo>
                  <a:pt x="10" y="898"/>
                </a:lnTo>
                <a:lnTo>
                  <a:pt x="10" y="1004"/>
                </a:lnTo>
                <a:lnTo>
                  <a:pt x="0" y="1004"/>
                </a:lnTo>
                <a:close/>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1" name="Freeform 36"/>
          <p:cNvSpPr>
            <a:spLocks noEditPoints="1"/>
          </p:cNvSpPr>
          <p:nvPr userDrawn="1"/>
        </p:nvSpPr>
        <p:spPr bwMode="auto">
          <a:xfrm>
            <a:off x="1460500" y="2897188"/>
            <a:ext cx="15875" cy="3968750"/>
          </a:xfrm>
          <a:custGeom>
            <a:avLst/>
            <a:gdLst>
              <a:gd name="T0" fmla="*/ 0 w 10"/>
              <a:gd name="T1" fmla="*/ 2147483647 h 2500"/>
              <a:gd name="T2" fmla="*/ 2147483647 w 10"/>
              <a:gd name="T3" fmla="*/ 2147483647 h 2500"/>
              <a:gd name="T4" fmla="*/ 0 w 10"/>
              <a:gd name="T5" fmla="*/ 2147483647 h 2500"/>
              <a:gd name="T6" fmla="*/ 0 w 10"/>
              <a:gd name="T7" fmla="*/ 2147483647 h 2500"/>
              <a:gd name="T8" fmla="*/ 2147483647 w 10"/>
              <a:gd name="T9" fmla="*/ 2147483647 h 2500"/>
              <a:gd name="T10" fmla="*/ 0 w 10"/>
              <a:gd name="T11" fmla="*/ 2147483647 h 2500"/>
              <a:gd name="T12" fmla="*/ 0 w 10"/>
              <a:gd name="T13" fmla="*/ 2147483647 h 2500"/>
              <a:gd name="T14" fmla="*/ 2147483647 w 10"/>
              <a:gd name="T15" fmla="*/ 2147483647 h 2500"/>
              <a:gd name="T16" fmla="*/ 0 w 10"/>
              <a:gd name="T17" fmla="*/ 2147483647 h 2500"/>
              <a:gd name="T18" fmla="*/ 0 w 10"/>
              <a:gd name="T19" fmla="*/ 2147483647 h 2500"/>
              <a:gd name="T20" fmla="*/ 2147483647 w 10"/>
              <a:gd name="T21" fmla="*/ 2147483647 h 2500"/>
              <a:gd name="T22" fmla="*/ 0 w 10"/>
              <a:gd name="T23" fmla="*/ 2147483647 h 2500"/>
              <a:gd name="T24" fmla="*/ 0 w 10"/>
              <a:gd name="T25" fmla="*/ 2147483647 h 2500"/>
              <a:gd name="T26" fmla="*/ 2147483647 w 10"/>
              <a:gd name="T27" fmla="*/ 2147483647 h 2500"/>
              <a:gd name="T28" fmla="*/ 0 w 10"/>
              <a:gd name="T29" fmla="*/ 2147483647 h 2500"/>
              <a:gd name="T30" fmla="*/ 0 w 10"/>
              <a:gd name="T31" fmla="*/ 2147483647 h 2500"/>
              <a:gd name="T32" fmla="*/ 2147483647 w 10"/>
              <a:gd name="T33" fmla="*/ 2147483647 h 2500"/>
              <a:gd name="T34" fmla="*/ 0 w 10"/>
              <a:gd name="T35" fmla="*/ 2147483647 h 2500"/>
              <a:gd name="T36" fmla="*/ 0 w 10"/>
              <a:gd name="T37" fmla="*/ 2147483647 h 2500"/>
              <a:gd name="T38" fmla="*/ 2147483647 w 10"/>
              <a:gd name="T39" fmla="*/ 2147483647 h 2500"/>
              <a:gd name="T40" fmla="*/ 0 w 10"/>
              <a:gd name="T41" fmla="*/ 2147483647 h 2500"/>
              <a:gd name="T42" fmla="*/ 0 w 10"/>
              <a:gd name="T43" fmla="*/ 2147483647 h 2500"/>
              <a:gd name="T44" fmla="*/ 2147483647 w 10"/>
              <a:gd name="T45" fmla="*/ 2147483647 h 2500"/>
              <a:gd name="T46" fmla="*/ 0 w 10"/>
              <a:gd name="T47" fmla="*/ 2147483647 h 2500"/>
              <a:gd name="T48" fmla="*/ 0 w 10"/>
              <a:gd name="T49" fmla="*/ 2147483647 h 2500"/>
              <a:gd name="T50" fmla="*/ 2147483647 w 10"/>
              <a:gd name="T51" fmla="*/ 2147483647 h 2500"/>
              <a:gd name="T52" fmla="*/ 0 w 10"/>
              <a:gd name="T53" fmla="*/ 2147483647 h 2500"/>
              <a:gd name="T54" fmla="*/ 0 w 10"/>
              <a:gd name="T55" fmla="*/ 2147483647 h 2500"/>
              <a:gd name="T56" fmla="*/ 2147483647 w 10"/>
              <a:gd name="T57" fmla="*/ 2147483647 h 2500"/>
              <a:gd name="T58" fmla="*/ 0 w 10"/>
              <a:gd name="T59" fmla="*/ 2147483647 h 2500"/>
              <a:gd name="T60" fmla="*/ 0 w 10"/>
              <a:gd name="T61" fmla="*/ 2147483647 h 2500"/>
              <a:gd name="T62" fmla="*/ 2147483647 w 10"/>
              <a:gd name="T63" fmla="*/ 2147483647 h 2500"/>
              <a:gd name="T64" fmla="*/ 0 w 10"/>
              <a:gd name="T65" fmla="*/ 2147483647 h 2500"/>
              <a:gd name="T66" fmla="*/ 0 w 10"/>
              <a:gd name="T67" fmla="*/ 2147483647 h 2500"/>
              <a:gd name="T68" fmla="*/ 2147483647 w 10"/>
              <a:gd name="T69" fmla="*/ 2147483647 h 2500"/>
              <a:gd name="T70" fmla="*/ 0 w 10"/>
              <a:gd name="T71" fmla="*/ 2147483647 h 2500"/>
              <a:gd name="T72" fmla="*/ 0 w 10"/>
              <a:gd name="T73" fmla="*/ 2147483647 h 2500"/>
              <a:gd name="T74" fmla="*/ 2147483647 w 10"/>
              <a:gd name="T75" fmla="*/ 2147483647 h 2500"/>
              <a:gd name="T76" fmla="*/ 0 w 10"/>
              <a:gd name="T77" fmla="*/ 2147483647 h 2500"/>
              <a:gd name="T78" fmla="*/ 0 w 10"/>
              <a:gd name="T79" fmla="*/ 2147483647 h 2500"/>
              <a:gd name="T80" fmla="*/ 2147483647 w 10"/>
              <a:gd name="T81" fmla="*/ 2147483647 h 2500"/>
              <a:gd name="T82" fmla="*/ 0 w 10"/>
              <a:gd name="T83" fmla="*/ 2147483647 h 2500"/>
              <a:gd name="T84" fmla="*/ 0 w 10"/>
              <a:gd name="T85" fmla="*/ 2147483647 h 2500"/>
              <a:gd name="T86" fmla="*/ 2147483647 w 10"/>
              <a:gd name="T87" fmla="*/ 2147483647 h 2500"/>
              <a:gd name="T88" fmla="*/ 0 w 10"/>
              <a:gd name="T89" fmla="*/ 2147483647 h 2500"/>
              <a:gd name="T90" fmla="*/ 0 w 10"/>
              <a:gd name="T91" fmla="*/ 2147483647 h 2500"/>
              <a:gd name="T92" fmla="*/ 2147483647 w 10"/>
              <a:gd name="T93" fmla="*/ 2147483647 h 2500"/>
              <a:gd name="T94" fmla="*/ 0 w 10"/>
              <a:gd name="T95" fmla="*/ 2147483647 h 2500"/>
              <a:gd name="T96" fmla="*/ 0 w 10"/>
              <a:gd name="T97" fmla="*/ 0 h 2500"/>
              <a:gd name="T98" fmla="*/ 2147483647 w 10"/>
              <a:gd name="T99" fmla="*/ 2147483647 h 2500"/>
              <a:gd name="T100" fmla="*/ 0 w 10"/>
              <a:gd name="T101" fmla="*/ 2147483647 h 25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 h="2500">
                <a:moveTo>
                  <a:pt x="0" y="2500"/>
                </a:moveTo>
                <a:lnTo>
                  <a:pt x="0" y="2394"/>
                </a:lnTo>
                <a:lnTo>
                  <a:pt x="10" y="2394"/>
                </a:lnTo>
                <a:lnTo>
                  <a:pt x="10" y="2500"/>
                </a:lnTo>
                <a:lnTo>
                  <a:pt x="0" y="2500"/>
                </a:lnTo>
                <a:close/>
                <a:moveTo>
                  <a:pt x="0" y="2352"/>
                </a:moveTo>
                <a:lnTo>
                  <a:pt x="0" y="2244"/>
                </a:lnTo>
                <a:lnTo>
                  <a:pt x="10" y="2244"/>
                </a:lnTo>
                <a:lnTo>
                  <a:pt x="10" y="2352"/>
                </a:lnTo>
                <a:lnTo>
                  <a:pt x="0" y="2352"/>
                </a:lnTo>
                <a:close/>
                <a:moveTo>
                  <a:pt x="0" y="2202"/>
                </a:moveTo>
                <a:lnTo>
                  <a:pt x="0" y="2094"/>
                </a:lnTo>
                <a:lnTo>
                  <a:pt x="10" y="2094"/>
                </a:lnTo>
                <a:lnTo>
                  <a:pt x="10" y="2202"/>
                </a:lnTo>
                <a:lnTo>
                  <a:pt x="0" y="2202"/>
                </a:lnTo>
                <a:close/>
                <a:moveTo>
                  <a:pt x="0" y="2052"/>
                </a:moveTo>
                <a:lnTo>
                  <a:pt x="0" y="1946"/>
                </a:lnTo>
                <a:lnTo>
                  <a:pt x="10" y="1946"/>
                </a:lnTo>
                <a:lnTo>
                  <a:pt x="10" y="2052"/>
                </a:lnTo>
                <a:lnTo>
                  <a:pt x="0" y="2052"/>
                </a:lnTo>
                <a:close/>
                <a:moveTo>
                  <a:pt x="0" y="1902"/>
                </a:moveTo>
                <a:lnTo>
                  <a:pt x="0" y="1796"/>
                </a:lnTo>
                <a:lnTo>
                  <a:pt x="10" y="1796"/>
                </a:lnTo>
                <a:lnTo>
                  <a:pt x="10" y="1902"/>
                </a:lnTo>
                <a:lnTo>
                  <a:pt x="0" y="1902"/>
                </a:lnTo>
                <a:close/>
                <a:moveTo>
                  <a:pt x="0" y="1752"/>
                </a:moveTo>
                <a:lnTo>
                  <a:pt x="0" y="1646"/>
                </a:lnTo>
                <a:lnTo>
                  <a:pt x="10" y="1646"/>
                </a:lnTo>
                <a:lnTo>
                  <a:pt x="10" y="1752"/>
                </a:lnTo>
                <a:lnTo>
                  <a:pt x="0" y="1752"/>
                </a:lnTo>
                <a:close/>
                <a:moveTo>
                  <a:pt x="0" y="1604"/>
                </a:moveTo>
                <a:lnTo>
                  <a:pt x="0" y="1496"/>
                </a:lnTo>
                <a:lnTo>
                  <a:pt x="10" y="1496"/>
                </a:lnTo>
                <a:lnTo>
                  <a:pt x="10" y="1604"/>
                </a:lnTo>
                <a:lnTo>
                  <a:pt x="0" y="1604"/>
                </a:lnTo>
                <a:close/>
                <a:moveTo>
                  <a:pt x="0" y="1454"/>
                </a:moveTo>
                <a:lnTo>
                  <a:pt x="0" y="1346"/>
                </a:lnTo>
                <a:lnTo>
                  <a:pt x="10" y="1346"/>
                </a:lnTo>
                <a:lnTo>
                  <a:pt x="10" y="1454"/>
                </a:lnTo>
                <a:lnTo>
                  <a:pt x="0" y="1454"/>
                </a:lnTo>
                <a:close/>
                <a:moveTo>
                  <a:pt x="0" y="1304"/>
                </a:moveTo>
                <a:lnTo>
                  <a:pt x="0" y="1198"/>
                </a:lnTo>
                <a:lnTo>
                  <a:pt x="10" y="1198"/>
                </a:lnTo>
                <a:lnTo>
                  <a:pt x="10" y="1304"/>
                </a:lnTo>
                <a:lnTo>
                  <a:pt x="0" y="1304"/>
                </a:lnTo>
                <a:close/>
                <a:moveTo>
                  <a:pt x="0" y="1154"/>
                </a:moveTo>
                <a:lnTo>
                  <a:pt x="0" y="1048"/>
                </a:lnTo>
                <a:lnTo>
                  <a:pt x="10" y="1048"/>
                </a:lnTo>
                <a:lnTo>
                  <a:pt x="10" y="1154"/>
                </a:lnTo>
                <a:lnTo>
                  <a:pt x="0" y="1154"/>
                </a:lnTo>
                <a:close/>
                <a:moveTo>
                  <a:pt x="0" y="1004"/>
                </a:moveTo>
                <a:lnTo>
                  <a:pt x="0" y="898"/>
                </a:lnTo>
                <a:lnTo>
                  <a:pt x="10" y="898"/>
                </a:lnTo>
                <a:lnTo>
                  <a:pt x="10" y="1004"/>
                </a:lnTo>
                <a:lnTo>
                  <a:pt x="0" y="1004"/>
                </a:lnTo>
                <a:close/>
                <a:moveTo>
                  <a:pt x="0" y="854"/>
                </a:moveTo>
                <a:lnTo>
                  <a:pt x="0" y="748"/>
                </a:lnTo>
                <a:lnTo>
                  <a:pt x="10" y="748"/>
                </a:lnTo>
                <a:lnTo>
                  <a:pt x="10" y="854"/>
                </a:lnTo>
                <a:lnTo>
                  <a:pt x="0" y="854"/>
                </a:lnTo>
                <a:close/>
                <a:moveTo>
                  <a:pt x="0" y="706"/>
                </a:moveTo>
                <a:lnTo>
                  <a:pt x="0" y="598"/>
                </a:lnTo>
                <a:lnTo>
                  <a:pt x="10" y="598"/>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2" name="Freeform 37"/>
          <p:cNvSpPr>
            <a:spLocks noEditPoints="1"/>
          </p:cNvSpPr>
          <p:nvPr userDrawn="1"/>
        </p:nvSpPr>
        <p:spPr bwMode="auto">
          <a:xfrm>
            <a:off x="1362075" y="2897188"/>
            <a:ext cx="15875" cy="3968750"/>
          </a:xfrm>
          <a:custGeom>
            <a:avLst/>
            <a:gdLst>
              <a:gd name="T0" fmla="*/ 0 w 10"/>
              <a:gd name="T1" fmla="*/ 2147483647 h 2500"/>
              <a:gd name="T2" fmla="*/ 2147483647 w 10"/>
              <a:gd name="T3" fmla="*/ 2147483647 h 2500"/>
              <a:gd name="T4" fmla="*/ 0 w 10"/>
              <a:gd name="T5" fmla="*/ 2147483647 h 2500"/>
              <a:gd name="T6" fmla="*/ 0 w 10"/>
              <a:gd name="T7" fmla="*/ 2147483647 h 2500"/>
              <a:gd name="T8" fmla="*/ 2147483647 w 10"/>
              <a:gd name="T9" fmla="*/ 2147483647 h 2500"/>
              <a:gd name="T10" fmla="*/ 0 w 10"/>
              <a:gd name="T11" fmla="*/ 2147483647 h 2500"/>
              <a:gd name="T12" fmla="*/ 0 w 10"/>
              <a:gd name="T13" fmla="*/ 2147483647 h 2500"/>
              <a:gd name="T14" fmla="*/ 2147483647 w 10"/>
              <a:gd name="T15" fmla="*/ 2147483647 h 2500"/>
              <a:gd name="T16" fmla="*/ 0 w 10"/>
              <a:gd name="T17" fmla="*/ 2147483647 h 2500"/>
              <a:gd name="T18" fmla="*/ 0 w 10"/>
              <a:gd name="T19" fmla="*/ 2147483647 h 2500"/>
              <a:gd name="T20" fmla="*/ 2147483647 w 10"/>
              <a:gd name="T21" fmla="*/ 2147483647 h 2500"/>
              <a:gd name="T22" fmla="*/ 0 w 10"/>
              <a:gd name="T23" fmla="*/ 2147483647 h 2500"/>
              <a:gd name="T24" fmla="*/ 0 w 10"/>
              <a:gd name="T25" fmla="*/ 2147483647 h 2500"/>
              <a:gd name="T26" fmla="*/ 2147483647 w 10"/>
              <a:gd name="T27" fmla="*/ 2147483647 h 2500"/>
              <a:gd name="T28" fmla="*/ 0 w 10"/>
              <a:gd name="T29" fmla="*/ 2147483647 h 2500"/>
              <a:gd name="T30" fmla="*/ 0 w 10"/>
              <a:gd name="T31" fmla="*/ 2147483647 h 2500"/>
              <a:gd name="T32" fmla="*/ 2147483647 w 10"/>
              <a:gd name="T33" fmla="*/ 2147483647 h 2500"/>
              <a:gd name="T34" fmla="*/ 0 w 10"/>
              <a:gd name="T35" fmla="*/ 2147483647 h 2500"/>
              <a:gd name="T36" fmla="*/ 0 w 10"/>
              <a:gd name="T37" fmla="*/ 2147483647 h 2500"/>
              <a:gd name="T38" fmla="*/ 2147483647 w 10"/>
              <a:gd name="T39" fmla="*/ 2147483647 h 2500"/>
              <a:gd name="T40" fmla="*/ 0 w 10"/>
              <a:gd name="T41" fmla="*/ 2147483647 h 2500"/>
              <a:gd name="T42" fmla="*/ 0 w 10"/>
              <a:gd name="T43" fmla="*/ 2147483647 h 2500"/>
              <a:gd name="T44" fmla="*/ 2147483647 w 10"/>
              <a:gd name="T45" fmla="*/ 2147483647 h 2500"/>
              <a:gd name="T46" fmla="*/ 0 w 10"/>
              <a:gd name="T47" fmla="*/ 2147483647 h 2500"/>
              <a:gd name="T48" fmla="*/ 0 w 10"/>
              <a:gd name="T49" fmla="*/ 2147483647 h 2500"/>
              <a:gd name="T50" fmla="*/ 2147483647 w 10"/>
              <a:gd name="T51" fmla="*/ 2147483647 h 2500"/>
              <a:gd name="T52" fmla="*/ 0 w 10"/>
              <a:gd name="T53" fmla="*/ 2147483647 h 2500"/>
              <a:gd name="T54" fmla="*/ 0 w 10"/>
              <a:gd name="T55" fmla="*/ 2147483647 h 2500"/>
              <a:gd name="T56" fmla="*/ 2147483647 w 10"/>
              <a:gd name="T57" fmla="*/ 2147483647 h 2500"/>
              <a:gd name="T58" fmla="*/ 0 w 10"/>
              <a:gd name="T59" fmla="*/ 2147483647 h 2500"/>
              <a:gd name="T60" fmla="*/ 0 w 10"/>
              <a:gd name="T61" fmla="*/ 2147483647 h 2500"/>
              <a:gd name="T62" fmla="*/ 2147483647 w 10"/>
              <a:gd name="T63" fmla="*/ 2147483647 h 2500"/>
              <a:gd name="T64" fmla="*/ 0 w 10"/>
              <a:gd name="T65" fmla="*/ 2147483647 h 2500"/>
              <a:gd name="T66" fmla="*/ 0 w 10"/>
              <a:gd name="T67" fmla="*/ 2147483647 h 2500"/>
              <a:gd name="T68" fmla="*/ 2147483647 w 10"/>
              <a:gd name="T69" fmla="*/ 2147483647 h 2500"/>
              <a:gd name="T70" fmla="*/ 0 w 10"/>
              <a:gd name="T71" fmla="*/ 2147483647 h 2500"/>
              <a:gd name="T72" fmla="*/ 0 w 10"/>
              <a:gd name="T73" fmla="*/ 2147483647 h 2500"/>
              <a:gd name="T74" fmla="*/ 2147483647 w 10"/>
              <a:gd name="T75" fmla="*/ 2147483647 h 2500"/>
              <a:gd name="T76" fmla="*/ 0 w 10"/>
              <a:gd name="T77" fmla="*/ 2147483647 h 2500"/>
              <a:gd name="T78" fmla="*/ 0 w 10"/>
              <a:gd name="T79" fmla="*/ 2147483647 h 2500"/>
              <a:gd name="T80" fmla="*/ 2147483647 w 10"/>
              <a:gd name="T81" fmla="*/ 2147483647 h 2500"/>
              <a:gd name="T82" fmla="*/ 0 w 10"/>
              <a:gd name="T83" fmla="*/ 2147483647 h 2500"/>
              <a:gd name="T84" fmla="*/ 0 w 10"/>
              <a:gd name="T85" fmla="*/ 2147483647 h 2500"/>
              <a:gd name="T86" fmla="*/ 2147483647 w 10"/>
              <a:gd name="T87" fmla="*/ 2147483647 h 2500"/>
              <a:gd name="T88" fmla="*/ 0 w 10"/>
              <a:gd name="T89" fmla="*/ 2147483647 h 2500"/>
              <a:gd name="T90" fmla="*/ 0 w 10"/>
              <a:gd name="T91" fmla="*/ 2147483647 h 2500"/>
              <a:gd name="T92" fmla="*/ 2147483647 w 10"/>
              <a:gd name="T93" fmla="*/ 2147483647 h 2500"/>
              <a:gd name="T94" fmla="*/ 0 w 10"/>
              <a:gd name="T95" fmla="*/ 2147483647 h 2500"/>
              <a:gd name="T96" fmla="*/ 0 w 10"/>
              <a:gd name="T97" fmla="*/ 0 h 2500"/>
              <a:gd name="T98" fmla="*/ 2147483647 w 10"/>
              <a:gd name="T99" fmla="*/ 2147483647 h 2500"/>
              <a:gd name="T100" fmla="*/ 0 w 10"/>
              <a:gd name="T101" fmla="*/ 2147483647 h 25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 h="2500">
                <a:moveTo>
                  <a:pt x="0" y="2500"/>
                </a:moveTo>
                <a:lnTo>
                  <a:pt x="0" y="2394"/>
                </a:lnTo>
                <a:lnTo>
                  <a:pt x="10" y="2394"/>
                </a:lnTo>
                <a:lnTo>
                  <a:pt x="10" y="2500"/>
                </a:lnTo>
                <a:lnTo>
                  <a:pt x="0" y="2500"/>
                </a:lnTo>
                <a:close/>
                <a:moveTo>
                  <a:pt x="0" y="2352"/>
                </a:moveTo>
                <a:lnTo>
                  <a:pt x="0" y="2244"/>
                </a:lnTo>
                <a:lnTo>
                  <a:pt x="10" y="2244"/>
                </a:lnTo>
                <a:lnTo>
                  <a:pt x="10" y="2352"/>
                </a:lnTo>
                <a:lnTo>
                  <a:pt x="0" y="2352"/>
                </a:lnTo>
                <a:close/>
                <a:moveTo>
                  <a:pt x="0" y="2202"/>
                </a:moveTo>
                <a:lnTo>
                  <a:pt x="0" y="2094"/>
                </a:lnTo>
                <a:lnTo>
                  <a:pt x="10" y="2094"/>
                </a:lnTo>
                <a:lnTo>
                  <a:pt x="10" y="2202"/>
                </a:lnTo>
                <a:lnTo>
                  <a:pt x="0" y="2202"/>
                </a:lnTo>
                <a:close/>
                <a:moveTo>
                  <a:pt x="0" y="2052"/>
                </a:moveTo>
                <a:lnTo>
                  <a:pt x="0" y="1946"/>
                </a:lnTo>
                <a:lnTo>
                  <a:pt x="10" y="1946"/>
                </a:lnTo>
                <a:lnTo>
                  <a:pt x="10" y="2052"/>
                </a:lnTo>
                <a:lnTo>
                  <a:pt x="0" y="2052"/>
                </a:lnTo>
                <a:close/>
                <a:moveTo>
                  <a:pt x="0" y="1902"/>
                </a:moveTo>
                <a:lnTo>
                  <a:pt x="0" y="1796"/>
                </a:lnTo>
                <a:lnTo>
                  <a:pt x="10" y="1796"/>
                </a:lnTo>
                <a:lnTo>
                  <a:pt x="10" y="1902"/>
                </a:lnTo>
                <a:lnTo>
                  <a:pt x="0" y="1902"/>
                </a:lnTo>
                <a:close/>
                <a:moveTo>
                  <a:pt x="0" y="1752"/>
                </a:moveTo>
                <a:lnTo>
                  <a:pt x="0" y="1646"/>
                </a:lnTo>
                <a:lnTo>
                  <a:pt x="10" y="1646"/>
                </a:lnTo>
                <a:lnTo>
                  <a:pt x="10" y="1752"/>
                </a:lnTo>
                <a:lnTo>
                  <a:pt x="0" y="1752"/>
                </a:lnTo>
                <a:close/>
                <a:moveTo>
                  <a:pt x="0" y="1604"/>
                </a:moveTo>
                <a:lnTo>
                  <a:pt x="0" y="1496"/>
                </a:lnTo>
                <a:lnTo>
                  <a:pt x="10" y="1496"/>
                </a:lnTo>
                <a:lnTo>
                  <a:pt x="10" y="1604"/>
                </a:lnTo>
                <a:lnTo>
                  <a:pt x="0" y="1604"/>
                </a:lnTo>
                <a:close/>
                <a:moveTo>
                  <a:pt x="0" y="1454"/>
                </a:moveTo>
                <a:lnTo>
                  <a:pt x="0" y="1346"/>
                </a:lnTo>
                <a:lnTo>
                  <a:pt x="10" y="1346"/>
                </a:lnTo>
                <a:lnTo>
                  <a:pt x="10" y="1454"/>
                </a:lnTo>
                <a:lnTo>
                  <a:pt x="0" y="1454"/>
                </a:lnTo>
                <a:close/>
                <a:moveTo>
                  <a:pt x="0" y="1304"/>
                </a:moveTo>
                <a:lnTo>
                  <a:pt x="0" y="1198"/>
                </a:lnTo>
                <a:lnTo>
                  <a:pt x="10" y="1198"/>
                </a:lnTo>
                <a:lnTo>
                  <a:pt x="10" y="1304"/>
                </a:lnTo>
                <a:lnTo>
                  <a:pt x="0" y="1304"/>
                </a:lnTo>
                <a:close/>
                <a:moveTo>
                  <a:pt x="0" y="1154"/>
                </a:moveTo>
                <a:lnTo>
                  <a:pt x="0" y="1048"/>
                </a:lnTo>
                <a:lnTo>
                  <a:pt x="10" y="1048"/>
                </a:lnTo>
                <a:lnTo>
                  <a:pt x="10" y="1154"/>
                </a:lnTo>
                <a:lnTo>
                  <a:pt x="0" y="1154"/>
                </a:lnTo>
                <a:close/>
                <a:moveTo>
                  <a:pt x="0" y="1004"/>
                </a:moveTo>
                <a:lnTo>
                  <a:pt x="0" y="898"/>
                </a:lnTo>
                <a:lnTo>
                  <a:pt x="10" y="898"/>
                </a:lnTo>
                <a:lnTo>
                  <a:pt x="10" y="1004"/>
                </a:lnTo>
                <a:lnTo>
                  <a:pt x="0" y="1004"/>
                </a:lnTo>
                <a:close/>
                <a:moveTo>
                  <a:pt x="0" y="854"/>
                </a:moveTo>
                <a:lnTo>
                  <a:pt x="0" y="748"/>
                </a:lnTo>
                <a:lnTo>
                  <a:pt x="10" y="748"/>
                </a:lnTo>
                <a:lnTo>
                  <a:pt x="10" y="854"/>
                </a:lnTo>
                <a:lnTo>
                  <a:pt x="0" y="854"/>
                </a:lnTo>
                <a:close/>
                <a:moveTo>
                  <a:pt x="0" y="706"/>
                </a:moveTo>
                <a:lnTo>
                  <a:pt x="0" y="598"/>
                </a:lnTo>
                <a:lnTo>
                  <a:pt x="10" y="598"/>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3" name="Freeform 38"/>
          <p:cNvSpPr>
            <a:spLocks noEditPoints="1"/>
          </p:cNvSpPr>
          <p:nvPr userDrawn="1"/>
        </p:nvSpPr>
        <p:spPr bwMode="auto">
          <a:xfrm>
            <a:off x="1273175" y="1947863"/>
            <a:ext cx="19050" cy="644525"/>
          </a:xfrm>
          <a:custGeom>
            <a:avLst/>
            <a:gdLst>
              <a:gd name="T0" fmla="*/ 0 w 12"/>
              <a:gd name="T1" fmla="*/ 2147483647 h 406"/>
              <a:gd name="T2" fmla="*/ 0 w 12"/>
              <a:gd name="T3" fmla="*/ 2147483647 h 406"/>
              <a:gd name="T4" fmla="*/ 2147483647 w 12"/>
              <a:gd name="T5" fmla="*/ 2147483647 h 406"/>
              <a:gd name="T6" fmla="*/ 2147483647 w 12"/>
              <a:gd name="T7" fmla="*/ 2147483647 h 406"/>
              <a:gd name="T8" fmla="*/ 0 w 12"/>
              <a:gd name="T9" fmla="*/ 2147483647 h 406"/>
              <a:gd name="T10" fmla="*/ 0 w 12"/>
              <a:gd name="T11" fmla="*/ 2147483647 h 406"/>
              <a:gd name="T12" fmla="*/ 0 w 12"/>
              <a:gd name="T13" fmla="*/ 2147483647 h 406"/>
              <a:gd name="T14" fmla="*/ 0 w 12"/>
              <a:gd name="T15" fmla="*/ 0 h 406"/>
              <a:gd name="T16" fmla="*/ 2147483647 w 12"/>
              <a:gd name="T17" fmla="*/ 0 h 406"/>
              <a:gd name="T18" fmla="*/ 2147483647 w 12"/>
              <a:gd name="T19" fmla="*/ 2147483647 h 406"/>
              <a:gd name="T20" fmla="*/ 0 w 12"/>
              <a:gd name="T21" fmla="*/ 2147483647 h 406"/>
              <a:gd name="T22" fmla="*/ 0 w 12"/>
              <a:gd name="T23" fmla="*/ 2147483647 h 4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406">
                <a:moveTo>
                  <a:pt x="0" y="406"/>
                </a:moveTo>
                <a:lnTo>
                  <a:pt x="0" y="300"/>
                </a:lnTo>
                <a:lnTo>
                  <a:pt x="12" y="300"/>
                </a:lnTo>
                <a:lnTo>
                  <a:pt x="12" y="406"/>
                </a:lnTo>
                <a:lnTo>
                  <a:pt x="0" y="40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24" name="Freeform 39"/>
          <p:cNvSpPr>
            <a:spLocks noEditPoints="1"/>
          </p:cNvSpPr>
          <p:nvPr userDrawn="1"/>
        </p:nvSpPr>
        <p:spPr bwMode="auto">
          <a:xfrm>
            <a:off x="1657350" y="2185988"/>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0 h 556"/>
              <a:gd name="T28" fmla="*/ 2147483647 w 10"/>
              <a:gd name="T29" fmla="*/ 0 h 556"/>
              <a:gd name="T30" fmla="*/ 2147483647 w 10"/>
              <a:gd name="T31" fmla="*/ 2147483647 h 556"/>
              <a:gd name="T32" fmla="*/ 0 w 10"/>
              <a:gd name="T33" fmla="*/ 2147483647 h 556"/>
              <a:gd name="T34" fmla="*/ 0 w 10"/>
              <a:gd name="T35" fmla="*/ 2147483647 h 5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 h="556">
                <a:moveTo>
                  <a:pt x="0" y="556"/>
                </a:moveTo>
                <a:lnTo>
                  <a:pt x="0" y="448"/>
                </a:lnTo>
                <a:lnTo>
                  <a:pt x="10" y="448"/>
                </a:lnTo>
                <a:lnTo>
                  <a:pt x="10" y="556"/>
                </a:lnTo>
                <a:lnTo>
                  <a:pt x="0" y="556"/>
                </a:lnTo>
                <a:close/>
                <a:moveTo>
                  <a:pt x="0" y="406"/>
                </a:moveTo>
                <a:lnTo>
                  <a:pt x="0" y="298"/>
                </a:lnTo>
                <a:lnTo>
                  <a:pt x="10" y="298"/>
                </a:lnTo>
                <a:lnTo>
                  <a:pt x="10" y="406"/>
                </a:lnTo>
                <a:lnTo>
                  <a:pt x="0" y="40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5" name="Freeform 40"/>
          <p:cNvSpPr>
            <a:spLocks/>
          </p:cNvSpPr>
          <p:nvPr userDrawn="1"/>
        </p:nvSpPr>
        <p:spPr bwMode="auto">
          <a:xfrm>
            <a:off x="1939925" y="2894013"/>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26" name="Freeform 42"/>
          <p:cNvSpPr>
            <a:spLocks noEditPoints="1"/>
          </p:cNvSpPr>
          <p:nvPr userDrawn="1"/>
        </p:nvSpPr>
        <p:spPr bwMode="auto">
          <a:xfrm>
            <a:off x="1460500" y="218598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7" name="Freeform 43"/>
          <p:cNvSpPr>
            <a:spLocks noEditPoints="1"/>
          </p:cNvSpPr>
          <p:nvPr userDrawn="1"/>
        </p:nvSpPr>
        <p:spPr bwMode="auto">
          <a:xfrm>
            <a:off x="1362075" y="242411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8" name="Freeform 44"/>
          <p:cNvSpPr>
            <a:spLocks noEditPoints="1"/>
          </p:cNvSpPr>
          <p:nvPr userDrawn="1"/>
        </p:nvSpPr>
        <p:spPr bwMode="auto">
          <a:xfrm>
            <a:off x="2051050" y="3611563"/>
            <a:ext cx="15875" cy="1117600"/>
          </a:xfrm>
          <a:custGeom>
            <a:avLst/>
            <a:gdLst>
              <a:gd name="T0" fmla="*/ 0 w 10"/>
              <a:gd name="T1" fmla="*/ 2147483647 h 704"/>
              <a:gd name="T2" fmla="*/ 0 w 10"/>
              <a:gd name="T3" fmla="*/ 2147483647 h 704"/>
              <a:gd name="T4" fmla="*/ 2147483647 w 10"/>
              <a:gd name="T5" fmla="*/ 2147483647 h 704"/>
              <a:gd name="T6" fmla="*/ 2147483647 w 10"/>
              <a:gd name="T7" fmla="*/ 2147483647 h 704"/>
              <a:gd name="T8" fmla="*/ 0 w 10"/>
              <a:gd name="T9" fmla="*/ 2147483647 h 704"/>
              <a:gd name="T10" fmla="*/ 0 w 10"/>
              <a:gd name="T11" fmla="*/ 2147483647 h 704"/>
              <a:gd name="T12" fmla="*/ 0 w 10"/>
              <a:gd name="T13" fmla="*/ 2147483647 h 704"/>
              <a:gd name="T14" fmla="*/ 0 w 10"/>
              <a:gd name="T15" fmla="*/ 2147483647 h 704"/>
              <a:gd name="T16" fmla="*/ 2147483647 w 10"/>
              <a:gd name="T17" fmla="*/ 2147483647 h 704"/>
              <a:gd name="T18" fmla="*/ 2147483647 w 10"/>
              <a:gd name="T19" fmla="*/ 2147483647 h 704"/>
              <a:gd name="T20" fmla="*/ 0 w 10"/>
              <a:gd name="T21" fmla="*/ 2147483647 h 704"/>
              <a:gd name="T22" fmla="*/ 0 w 10"/>
              <a:gd name="T23" fmla="*/ 2147483647 h 704"/>
              <a:gd name="T24" fmla="*/ 0 w 10"/>
              <a:gd name="T25" fmla="*/ 2147483647 h 704"/>
              <a:gd name="T26" fmla="*/ 0 w 10"/>
              <a:gd name="T27" fmla="*/ 2147483647 h 704"/>
              <a:gd name="T28" fmla="*/ 2147483647 w 10"/>
              <a:gd name="T29" fmla="*/ 2147483647 h 704"/>
              <a:gd name="T30" fmla="*/ 2147483647 w 10"/>
              <a:gd name="T31" fmla="*/ 2147483647 h 704"/>
              <a:gd name="T32" fmla="*/ 0 w 10"/>
              <a:gd name="T33" fmla="*/ 2147483647 h 704"/>
              <a:gd name="T34" fmla="*/ 0 w 10"/>
              <a:gd name="T35" fmla="*/ 2147483647 h 704"/>
              <a:gd name="T36" fmla="*/ 0 w 10"/>
              <a:gd name="T37" fmla="*/ 2147483647 h 704"/>
              <a:gd name="T38" fmla="*/ 0 w 10"/>
              <a:gd name="T39" fmla="*/ 2147483647 h 704"/>
              <a:gd name="T40" fmla="*/ 2147483647 w 10"/>
              <a:gd name="T41" fmla="*/ 2147483647 h 704"/>
              <a:gd name="T42" fmla="*/ 2147483647 w 10"/>
              <a:gd name="T43" fmla="*/ 2147483647 h 704"/>
              <a:gd name="T44" fmla="*/ 0 w 10"/>
              <a:gd name="T45" fmla="*/ 2147483647 h 704"/>
              <a:gd name="T46" fmla="*/ 0 w 10"/>
              <a:gd name="T47" fmla="*/ 2147483647 h 704"/>
              <a:gd name="T48" fmla="*/ 0 w 10"/>
              <a:gd name="T49" fmla="*/ 2147483647 h 704"/>
              <a:gd name="T50" fmla="*/ 0 w 10"/>
              <a:gd name="T51" fmla="*/ 0 h 704"/>
              <a:gd name="T52" fmla="*/ 2147483647 w 10"/>
              <a:gd name="T53" fmla="*/ 0 h 704"/>
              <a:gd name="T54" fmla="*/ 2147483647 w 10"/>
              <a:gd name="T55" fmla="*/ 2147483647 h 704"/>
              <a:gd name="T56" fmla="*/ 0 w 10"/>
              <a:gd name="T57" fmla="*/ 2147483647 h 704"/>
              <a:gd name="T58" fmla="*/ 0 w 10"/>
              <a:gd name="T59" fmla="*/ 2147483647 h 7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4">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4"/>
                </a:moveTo>
                <a:lnTo>
                  <a:pt x="0" y="298"/>
                </a:lnTo>
                <a:lnTo>
                  <a:pt x="10" y="298"/>
                </a:lnTo>
                <a:lnTo>
                  <a:pt x="10" y="404"/>
                </a:lnTo>
                <a:lnTo>
                  <a:pt x="0" y="404"/>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29" name="Freeform 45"/>
          <p:cNvSpPr>
            <a:spLocks noEditPoints="1"/>
          </p:cNvSpPr>
          <p:nvPr userDrawn="1"/>
        </p:nvSpPr>
        <p:spPr bwMode="auto">
          <a:xfrm>
            <a:off x="1952625" y="3373438"/>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30" name="Freeform 46"/>
          <p:cNvSpPr>
            <a:spLocks noEditPoints="1"/>
          </p:cNvSpPr>
          <p:nvPr userDrawn="1"/>
        </p:nvSpPr>
        <p:spPr bwMode="auto">
          <a:xfrm>
            <a:off x="1854200" y="3135313"/>
            <a:ext cx="15875" cy="1355725"/>
          </a:xfrm>
          <a:custGeom>
            <a:avLst/>
            <a:gdLst>
              <a:gd name="T0" fmla="*/ 0 w 10"/>
              <a:gd name="T1" fmla="*/ 2147483647 h 854"/>
              <a:gd name="T2" fmla="*/ 0 w 10"/>
              <a:gd name="T3" fmla="*/ 2147483647 h 854"/>
              <a:gd name="T4" fmla="*/ 2147483647 w 10"/>
              <a:gd name="T5" fmla="*/ 2147483647 h 854"/>
              <a:gd name="T6" fmla="*/ 2147483647 w 10"/>
              <a:gd name="T7" fmla="*/ 2147483647 h 854"/>
              <a:gd name="T8" fmla="*/ 0 w 10"/>
              <a:gd name="T9" fmla="*/ 2147483647 h 854"/>
              <a:gd name="T10" fmla="*/ 0 w 10"/>
              <a:gd name="T11" fmla="*/ 2147483647 h 854"/>
              <a:gd name="T12" fmla="*/ 0 w 10"/>
              <a:gd name="T13" fmla="*/ 2147483647 h 854"/>
              <a:gd name="T14" fmla="*/ 0 w 10"/>
              <a:gd name="T15" fmla="*/ 2147483647 h 854"/>
              <a:gd name="T16" fmla="*/ 2147483647 w 10"/>
              <a:gd name="T17" fmla="*/ 2147483647 h 854"/>
              <a:gd name="T18" fmla="*/ 2147483647 w 10"/>
              <a:gd name="T19" fmla="*/ 2147483647 h 854"/>
              <a:gd name="T20" fmla="*/ 0 w 10"/>
              <a:gd name="T21" fmla="*/ 2147483647 h 854"/>
              <a:gd name="T22" fmla="*/ 0 w 10"/>
              <a:gd name="T23" fmla="*/ 2147483647 h 854"/>
              <a:gd name="T24" fmla="*/ 0 w 10"/>
              <a:gd name="T25" fmla="*/ 2147483647 h 854"/>
              <a:gd name="T26" fmla="*/ 0 w 10"/>
              <a:gd name="T27" fmla="*/ 2147483647 h 854"/>
              <a:gd name="T28" fmla="*/ 2147483647 w 10"/>
              <a:gd name="T29" fmla="*/ 2147483647 h 854"/>
              <a:gd name="T30" fmla="*/ 2147483647 w 10"/>
              <a:gd name="T31" fmla="*/ 2147483647 h 854"/>
              <a:gd name="T32" fmla="*/ 0 w 10"/>
              <a:gd name="T33" fmla="*/ 2147483647 h 854"/>
              <a:gd name="T34" fmla="*/ 0 w 10"/>
              <a:gd name="T35" fmla="*/ 2147483647 h 854"/>
              <a:gd name="T36" fmla="*/ 0 w 10"/>
              <a:gd name="T37" fmla="*/ 2147483647 h 854"/>
              <a:gd name="T38" fmla="*/ 0 w 10"/>
              <a:gd name="T39" fmla="*/ 2147483647 h 854"/>
              <a:gd name="T40" fmla="*/ 2147483647 w 10"/>
              <a:gd name="T41" fmla="*/ 2147483647 h 854"/>
              <a:gd name="T42" fmla="*/ 2147483647 w 10"/>
              <a:gd name="T43" fmla="*/ 2147483647 h 854"/>
              <a:gd name="T44" fmla="*/ 0 w 10"/>
              <a:gd name="T45" fmla="*/ 2147483647 h 854"/>
              <a:gd name="T46" fmla="*/ 0 w 10"/>
              <a:gd name="T47" fmla="*/ 2147483647 h 854"/>
              <a:gd name="T48" fmla="*/ 0 w 10"/>
              <a:gd name="T49" fmla="*/ 2147483647 h 854"/>
              <a:gd name="T50" fmla="*/ 0 w 10"/>
              <a:gd name="T51" fmla="*/ 2147483647 h 854"/>
              <a:gd name="T52" fmla="*/ 2147483647 w 10"/>
              <a:gd name="T53" fmla="*/ 2147483647 h 854"/>
              <a:gd name="T54" fmla="*/ 2147483647 w 10"/>
              <a:gd name="T55" fmla="*/ 2147483647 h 854"/>
              <a:gd name="T56" fmla="*/ 0 w 10"/>
              <a:gd name="T57" fmla="*/ 2147483647 h 854"/>
              <a:gd name="T58" fmla="*/ 0 w 10"/>
              <a:gd name="T59" fmla="*/ 2147483647 h 854"/>
              <a:gd name="T60" fmla="*/ 0 w 10"/>
              <a:gd name="T61" fmla="*/ 2147483647 h 854"/>
              <a:gd name="T62" fmla="*/ 0 w 10"/>
              <a:gd name="T63" fmla="*/ 0 h 854"/>
              <a:gd name="T64" fmla="*/ 2147483647 w 10"/>
              <a:gd name="T65" fmla="*/ 0 h 854"/>
              <a:gd name="T66" fmla="*/ 2147483647 w 10"/>
              <a:gd name="T67" fmla="*/ 2147483647 h 854"/>
              <a:gd name="T68" fmla="*/ 0 w 10"/>
              <a:gd name="T69" fmla="*/ 2147483647 h 854"/>
              <a:gd name="T70" fmla="*/ 0 w 10"/>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4">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31" name="Freeform 47"/>
          <p:cNvSpPr>
            <a:spLocks noEditPoints="1"/>
          </p:cNvSpPr>
          <p:nvPr userDrawn="1"/>
        </p:nvSpPr>
        <p:spPr bwMode="auto">
          <a:xfrm>
            <a:off x="1755775" y="3135313"/>
            <a:ext cx="19050" cy="1355725"/>
          </a:xfrm>
          <a:custGeom>
            <a:avLst/>
            <a:gdLst>
              <a:gd name="T0" fmla="*/ 0 w 12"/>
              <a:gd name="T1" fmla="*/ 2147483647 h 854"/>
              <a:gd name="T2" fmla="*/ 0 w 12"/>
              <a:gd name="T3" fmla="*/ 2147483647 h 854"/>
              <a:gd name="T4" fmla="*/ 2147483647 w 12"/>
              <a:gd name="T5" fmla="*/ 2147483647 h 854"/>
              <a:gd name="T6" fmla="*/ 2147483647 w 12"/>
              <a:gd name="T7" fmla="*/ 2147483647 h 854"/>
              <a:gd name="T8" fmla="*/ 0 w 12"/>
              <a:gd name="T9" fmla="*/ 2147483647 h 854"/>
              <a:gd name="T10" fmla="*/ 0 w 12"/>
              <a:gd name="T11" fmla="*/ 2147483647 h 854"/>
              <a:gd name="T12" fmla="*/ 0 w 12"/>
              <a:gd name="T13" fmla="*/ 2147483647 h 854"/>
              <a:gd name="T14" fmla="*/ 0 w 12"/>
              <a:gd name="T15" fmla="*/ 2147483647 h 854"/>
              <a:gd name="T16" fmla="*/ 2147483647 w 12"/>
              <a:gd name="T17" fmla="*/ 2147483647 h 854"/>
              <a:gd name="T18" fmla="*/ 2147483647 w 12"/>
              <a:gd name="T19" fmla="*/ 2147483647 h 854"/>
              <a:gd name="T20" fmla="*/ 0 w 12"/>
              <a:gd name="T21" fmla="*/ 2147483647 h 854"/>
              <a:gd name="T22" fmla="*/ 0 w 12"/>
              <a:gd name="T23" fmla="*/ 2147483647 h 854"/>
              <a:gd name="T24" fmla="*/ 0 w 12"/>
              <a:gd name="T25" fmla="*/ 2147483647 h 854"/>
              <a:gd name="T26" fmla="*/ 0 w 12"/>
              <a:gd name="T27" fmla="*/ 2147483647 h 854"/>
              <a:gd name="T28" fmla="*/ 2147483647 w 12"/>
              <a:gd name="T29" fmla="*/ 2147483647 h 854"/>
              <a:gd name="T30" fmla="*/ 2147483647 w 12"/>
              <a:gd name="T31" fmla="*/ 2147483647 h 854"/>
              <a:gd name="T32" fmla="*/ 0 w 12"/>
              <a:gd name="T33" fmla="*/ 2147483647 h 854"/>
              <a:gd name="T34" fmla="*/ 0 w 12"/>
              <a:gd name="T35" fmla="*/ 2147483647 h 854"/>
              <a:gd name="T36" fmla="*/ 0 w 12"/>
              <a:gd name="T37" fmla="*/ 2147483647 h 854"/>
              <a:gd name="T38" fmla="*/ 0 w 12"/>
              <a:gd name="T39" fmla="*/ 2147483647 h 854"/>
              <a:gd name="T40" fmla="*/ 2147483647 w 12"/>
              <a:gd name="T41" fmla="*/ 2147483647 h 854"/>
              <a:gd name="T42" fmla="*/ 2147483647 w 12"/>
              <a:gd name="T43" fmla="*/ 2147483647 h 854"/>
              <a:gd name="T44" fmla="*/ 0 w 12"/>
              <a:gd name="T45" fmla="*/ 2147483647 h 854"/>
              <a:gd name="T46" fmla="*/ 0 w 12"/>
              <a:gd name="T47" fmla="*/ 2147483647 h 854"/>
              <a:gd name="T48" fmla="*/ 0 w 12"/>
              <a:gd name="T49" fmla="*/ 2147483647 h 854"/>
              <a:gd name="T50" fmla="*/ 0 w 12"/>
              <a:gd name="T51" fmla="*/ 2147483647 h 854"/>
              <a:gd name="T52" fmla="*/ 2147483647 w 12"/>
              <a:gd name="T53" fmla="*/ 2147483647 h 854"/>
              <a:gd name="T54" fmla="*/ 2147483647 w 12"/>
              <a:gd name="T55" fmla="*/ 2147483647 h 854"/>
              <a:gd name="T56" fmla="*/ 0 w 12"/>
              <a:gd name="T57" fmla="*/ 2147483647 h 854"/>
              <a:gd name="T58" fmla="*/ 0 w 12"/>
              <a:gd name="T59" fmla="*/ 2147483647 h 854"/>
              <a:gd name="T60" fmla="*/ 0 w 12"/>
              <a:gd name="T61" fmla="*/ 2147483647 h 854"/>
              <a:gd name="T62" fmla="*/ 0 w 12"/>
              <a:gd name="T63" fmla="*/ 0 h 854"/>
              <a:gd name="T64" fmla="*/ 2147483647 w 12"/>
              <a:gd name="T65" fmla="*/ 0 h 854"/>
              <a:gd name="T66" fmla="*/ 2147483647 w 12"/>
              <a:gd name="T67" fmla="*/ 2147483647 h 854"/>
              <a:gd name="T68" fmla="*/ 0 w 12"/>
              <a:gd name="T69" fmla="*/ 2147483647 h 854"/>
              <a:gd name="T70" fmla="*/ 0 w 12"/>
              <a:gd name="T71" fmla="*/ 2147483647 h 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 h="854">
                <a:moveTo>
                  <a:pt x="0" y="854"/>
                </a:moveTo>
                <a:lnTo>
                  <a:pt x="0" y="748"/>
                </a:lnTo>
                <a:lnTo>
                  <a:pt x="12" y="748"/>
                </a:lnTo>
                <a:lnTo>
                  <a:pt x="12" y="854"/>
                </a:lnTo>
                <a:lnTo>
                  <a:pt x="0" y="854"/>
                </a:lnTo>
                <a:close/>
                <a:moveTo>
                  <a:pt x="0" y="704"/>
                </a:moveTo>
                <a:lnTo>
                  <a:pt x="0" y="598"/>
                </a:lnTo>
                <a:lnTo>
                  <a:pt x="12" y="598"/>
                </a:lnTo>
                <a:lnTo>
                  <a:pt x="12" y="704"/>
                </a:lnTo>
                <a:lnTo>
                  <a:pt x="0" y="704"/>
                </a:lnTo>
                <a:close/>
                <a:moveTo>
                  <a:pt x="0" y="556"/>
                </a:moveTo>
                <a:lnTo>
                  <a:pt x="0" y="448"/>
                </a:lnTo>
                <a:lnTo>
                  <a:pt x="12" y="448"/>
                </a:lnTo>
                <a:lnTo>
                  <a:pt x="12" y="556"/>
                </a:lnTo>
                <a:lnTo>
                  <a:pt x="0" y="556"/>
                </a:lnTo>
                <a:close/>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32" name="Freeform 48"/>
          <p:cNvSpPr>
            <a:spLocks noEditPoints="1"/>
          </p:cNvSpPr>
          <p:nvPr userDrawn="1"/>
        </p:nvSpPr>
        <p:spPr bwMode="auto">
          <a:xfrm>
            <a:off x="2432050" y="3846513"/>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600"/>
                </a:lnTo>
                <a:lnTo>
                  <a:pt x="10" y="600"/>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33" name="Freeform 49"/>
          <p:cNvSpPr>
            <a:spLocks noEditPoints="1"/>
          </p:cNvSpPr>
          <p:nvPr userDrawn="1"/>
        </p:nvSpPr>
        <p:spPr bwMode="auto">
          <a:xfrm>
            <a:off x="2333625" y="3846513"/>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600"/>
                </a:lnTo>
                <a:lnTo>
                  <a:pt x="10" y="600"/>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34" name="Freeform 50"/>
          <p:cNvSpPr>
            <a:spLocks noEditPoints="1"/>
          </p:cNvSpPr>
          <p:nvPr userDrawn="1"/>
        </p:nvSpPr>
        <p:spPr bwMode="auto">
          <a:xfrm>
            <a:off x="2235200" y="3846513"/>
            <a:ext cx="19050" cy="1120775"/>
          </a:xfrm>
          <a:custGeom>
            <a:avLst/>
            <a:gdLst>
              <a:gd name="T0" fmla="*/ 0 w 12"/>
              <a:gd name="T1" fmla="*/ 2147483647 h 706"/>
              <a:gd name="T2" fmla="*/ 0 w 12"/>
              <a:gd name="T3" fmla="*/ 2147483647 h 706"/>
              <a:gd name="T4" fmla="*/ 2147483647 w 12"/>
              <a:gd name="T5" fmla="*/ 2147483647 h 706"/>
              <a:gd name="T6" fmla="*/ 2147483647 w 12"/>
              <a:gd name="T7" fmla="*/ 2147483647 h 706"/>
              <a:gd name="T8" fmla="*/ 0 w 12"/>
              <a:gd name="T9" fmla="*/ 2147483647 h 706"/>
              <a:gd name="T10" fmla="*/ 0 w 12"/>
              <a:gd name="T11" fmla="*/ 2147483647 h 706"/>
              <a:gd name="T12" fmla="*/ 0 w 12"/>
              <a:gd name="T13" fmla="*/ 2147483647 h 706"/>
              <a:gd name="T14" fmla="*/ 0 w 12"/>
              <a:gd name="T15" fmla="*/ 2147483647 h 706"/>
              <a:gd name="T16" fmla="*/ 2147483647 w 12"/>
              <a:gd name="T17" fmla="*/ 2147483647 h 706"/>
              <a:gd name="T18" fmla="*/ 2147483647 w 12"/>
              <a:gd name="T19" fmla="*/ 2147483647 h 706"/>
              <a:gd name="T20" fmla="*/ 0 w 12"/>
              <a:gd name="T21" fmla="*/ 2147483647 h 706"/>
              <a:gd name="T22" fmla="*/ 0 w 12"/>
              <a:gd name="T23" fmla="*/ 2147483647 h 706"/>
              <a:gd name="T24" fmla="*/ 0 w 12"/>
              <a:gd name="T25" fmla="*/ 2147483647 h 706"/>
              <a:gd name="T26" fmla="*/ 0 w 12"/>
              <a:gd name="T27" fmla="*/ 2147483647 h 706"/>
              <a:gd name="T28" fmla="*/ 2147483647 w 12"/>
              <a:gd name="T29" fmla="*/ 2147483647 h 706"/>
              <a:gd name="T30" fmla="*/ 2147483647 w 12"/>
              <a:gd name="T31" fmla="*/ 2147483647 h 706"/>
              <a:gd name="T32" fmla="*/ 0 w 12"/>
              <a:gd name="T33" fmla="*/ 2147483647 h 706"/>
              <a:gd name="T34" fmla="*/ 0 w 12"/>
              <a:gd name="T35" fmla="*/ 2147483647 h 706"/>
              <a:gd name="T36" fmla="*/ 0 w 12"/>
              <a:gd name="T37" fmla="*/ 2147483647 h 706"/>
              <a:gd name="T38" fmla="*/ 0 w 12"/>
              <a:gd name="T39" fmla="*/ 2147483647 h 706"/>
              <a:gd name="T40" fmla="*/ 2147483647 w 12"/>
              <a:gd name="T41" fmla="*/ 2147483647 h 706"/>
              <a:gd name="T42" fmla="*/ 2147483647 w 12"/>
              <a:gd name="T43" fmla="*/ 2147483647 h 706"/>
              <a:gd name="T44" fmla="*/ 0 w 12"/>
              <a:gd name="T45" fmla="*/ 2147483647 h 706"/>
              <a:gd name="T46" fmla="*/ 0 w 12"/>
              <a:gd name="T47" fmla="*/ 2147483647 h 706"/>
              <a:gd name="T48" fmla="*/ 0 w 12"/>
              <a:gd name="T49" fmla="*/ 2147483647 h 706"/>
              <a:gd name="T50" fmla="*/ 0 w 12"/>
              <a:gd name="T51" fmla="*/ 0 h 706"/>
              <a:gd name="T52" fmla="*/ 2147483647 w 12"/>
              <a:gd name="T53" fmla="*/ 0 h 706"/>
              <a:gd name="T54" fmla="*/ 2147483647 w 12"/>
              <a:gd name="T55" fmla="*/ 2147483647 h 706"/>
              <a:gd name="T56" fmla="*/ 0 w 12"/>
              <a:gd name="T57" fmla="*/ 2147483647 h 706"/>
              <a:gd name="T58" fmla="*/ 0 w 12"/>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 h="706">
                <a:moveTo>
                  <a:pt x="0" y="706"/>
                </a:moveTo>
                <a:lnTo>
                  <a:pt x="0" y="600"/>
                </a:lnTo>
                <a:lnTo>
                  <a:pt x="12" y="600"/>
                </a:lnTo>
                <a:lnTo>
                  <a:pt x="12" y="706"/>
                </a:lnTo>
                <a:lnTo>
                  <a:pt x="0" y="706"/>
                </a:lnTo>
                <a:close/>
                <a:moveTo>
                  <a:pt x="0" y="556"/>
                </a:moveTo>
                <a:lnTo>
                  <a:pt x="0" y="450"/>
                </a:lnTo>
                <a:lnTo>
                  <a:pt x="12" y="450"/>
                </a:lnTo>
                <a:lnTo>
                  <a:pt x="12" y="556"/>
                </a:lnTo>
                <a:lnTo>
                  <a:pt x="0" y="556"/>
                </a:lnTo>
                <a:close/>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35" name="Freeform 51"/>
          <p:cNvSpPr>
            <a:spLocks noEditPoints="1"/>
          </p:cNvSpPr>
          <p:nvPr userDrawn="1"/>
        </p:nvSpPr>
        <p:spPr bwMode="auto">
          <a:xfrm>
            <a:off x="2139950" y="3611563"/>
            <a:ext cx="15875" cy="1117600"/>
          </a:xfrm>
          <a:custGeom>
            <a:avLst/>
            <a:gdLst>
              <a:gd name="T0" fmla="*/ 0 w 10"/>
              <a:gd name="T1" fmla="*/ 2147483647 h 704"/>
              <a:gd name="T2" fmla="*/ 0 w 10"/>
              <a:gd name="T3" fmla="*/ 2147483647 h 704"/>
              <a:gd name="T4" fmla="*/ 2147483647 w 10"/>
              <a:gd name="T5" fmla="*/ 2147483647 h 704"/>
              <a:gd name="T6" fmla="*/ 2147483647 w 10"/>
              <a:gd name="T7" fmla="*/ 2147483647 h 704"/>
              <a:gd name="T8" fmla="*/ 0 w 10"/>
              <a:gd name="T9" fmla="*/ 2147483647 h 704"/>
              <a:gd name="T10" fmla="*/ 0 w 10"/>
              <a:gd name="T11" fmla="*/ 2147483647 h 704"/>
              <a:gd name="T12" fmla="*/ 0 w 10"/>
              <a:gd name="T13" fmla="*/ 2147483647 h 704"/>
              <a:gd name="T14" fmla="*/ 0 w 10"/>
              <a:gd name="T15" fmla="*/ 2147483647 h 704"/>
              <a:gd name="T16" fmla="*/ 2147483647 w 10"/>
              <a:gd name="T17" fmla="*/ 2147483647 h 704"/>
              <a:gd name="T18" fmla="*/ 2147483647 w 10"/>
              <a:gd name="T19" fmla="*/ 2147483647 h 704"/>
              <a:gd name="T20" fmla="*/ 0 w 10"/>
              <a:gd name="T21" fmla="*/ 2147483647 h 704"/>
              <a:gd name="T22" fmla="*/ 0 w 10"/>
              <a:gd name="T23" fmla="*/ 2147483647 h 704"/>
              <a:gd name="T24" fmla="*/ 0 w 10"/>
              <a:gd name="T25" fmla="*/ 2147483647 h 704"/>
              <a:gd name="T26" fmla="*/ 0 w 10"/>
              <a:gd name="T27" fmla="*/ 2147483647 h 704"/>
              <a:gd name="T28" fmla="*/ 2147483647 w 10"/>
              <a:gd name="T29" fmla="*/ 2147483647 h 704"/>
              <a:gd name="T30" fmla="*/ 2147483647 w 10"/>
              <a:gd name="T31" fmla="*/ 2147483647 h 704"/>
              <a:gd name="T32" fmla="*/ 0 w 10"/>
              <a:gd name="T33" fmla="*/ 2147483647 h 704"/>
              <a:gd name="T34" fmla="*/ 0 w 10"/>
              <a:gd name="T35" fmla="*/ 2147483647 h 704"/>
              <a:gd name="T36" fmla="*/ 0 w 10"/>
              <a:gd name="T37" fmla="*/ 2147483647 h 704"/>
              <a:gd name="T38" fmla="*/ 0 w 10"/>
              <a:gd name="T39" fmla="*/ 2147483647 h 704"/>
              <a:gd name="T40" fmla="*/ 2147483647 w 10"/>
              <a:gd name="T41" fmla="*/ 2147483647 h 704"/>
              <a:gd name="T42" fmla="*/ 2147483647 w 10"/>
              <a:gd name="T43" fmla="*/ 2147483647 h 704"/>
              <a:gd name="T44" fmla="*/ 0 w 10"/>
              <a:gd name="T45" fmla="*/ 2147483647 h 704"/>
              <a:gd name="T46" fmla="*/ 0 w 10"/>
              <a:gd name="T47" fmla="*/ 2147483647 h 704"/>
              <a:gd name="T48" fmla="*/ 0 w 10"/>
              <a:gd name="T49" fmla="*/ 2147483647 h 704"/>
              <a:gd name="T50" fmla="*/ 0 w 10"/>
              <a:gd name="T51" fmla="*/ 0 h 704"/>
              <a:gd name="T52" fmla="*/ 2147483647 w 10"/>
              <a:gd name="T53" fmla="*/ 0 h 704"/>
              <a:gd name="T54" fmla="*/ 2147483647 w 10"/>
              <a:gd name="T55" fmla="*/ 2147483647 h 704"/>
              <a:gd name="T56" fmla="*/ 0 w 10"/>
              <a:gd name="T57" fmla="*/ 2147483647 h 704"/>
              <a:gd name="T58" fmla="*/ 0 w 10"/>
              <a:gd name="T59" fmla="*/ 2147483647 h 7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4">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4"/>
                </a:moveTo>
                <a:lnTo>
                  <a:pt x="0" y="298"/>
                </a:lnTo>
                <a:lnTo>
                  <a:pt x="10" y="298"/>
                </a:lnTo>
                <a:lnTo>
                  <a:pt x="10" y="404"/>
                </a:lnTo>
                <a:lnTo>
                  <a:pt x="0" y="404"/>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36" name="Freeform 52"/>
          <p:cNvSpPr>
            <a:spLocks noEditPoints="1"/>
          </p:cNvSpPr>
          <p:nvPr userDrawn="1"/>
        </p:nvSpPr>
        <p:spPr bwMode="auto">
          <a:xfrm>
            <a:off x="2825750" y="4084638"/>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598"/>
                </a:lnTo>
                <a:lnTo>
                  <a:pt x="10" y="598"/>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37" name="Freeform 53"/>
          <p:cNvSpPr>
            <a:spLocks noEditPoints="1"/>
          </p:cNvSpPr>
          <p:nvPr userDrawn="1"/>
        </p:nvSpPr>
        <p:spPr bwMode="auto">
          <a:xfrm>
            <a:off x="2727325" y="4084638"/>
            <a:ext cx="19050" cy="1120775"/>
          </a:xfrm>
          <a:custGeom>
            <a:avLst/>
            <a:gdLst>
              <a:gd name="T0" fmla="*/ 0 w 12"/>
              <a:gd name="T1" fmla="*/ 2147483647 h 706"/>
              <a:gd name="T2" fmla="*/ 0 w 12"/>
              <a:gd name="T3" fmla="*/ 2147483647 h 706"/>
              <a:gd name="T4" fmla="*/ 2147483647 w 12"/>
              <a:gd name="T5" fmla="*/ 2147483647 h 706"/>
              <a:gd name="T6" fmla="*/ 2147483647 w 12"/>
              <a:gd name="T7" fmla="*/ 2147483647 h 706"/>
              <a:gd name="T8" fmla="*/ 0 w 12"/>
              <a:gd name="T9" fmla="*/ 2147483647 h 706"/>
              <a:gd name="T10" fmla="*/ 0 w 12"/>
              <a:gd name="T11" fmla="*/ 2147483647 h 706"/>
              <a:gd name="T12" fmla="*/ 0 w 12"/>
              <a:gd name="T13" fmla="*/ 2147483647 h 706"/>
              <a:gd name="T14" fmla="*/ 0 w 12"/>
              <a:gd name="T15" fmla="*/ 2147483647 h 706"/>
              <a:gd name="T16" fmla="*/ 2147483647 w 12"/>
              <a:gd name="T17" fmla="*/ 2147483647 h 706"/>
              <a:gd name="T18" fmla="*/ 2147483647 w 12"/>
              <a:gd name="T19" fmla="*/ 2147483647 h 706"/>
              <a:gd name="T20" fmla="*/ 0 w 12"/>
              <a:gd name="T21" fmla="*/ 2147483647 h 706"/>
              <a:gd name="T22" fmla="*/ 0 w 12"/>
              <a:gd name="T23" fmla="*/ 2147483647 h 706"/>
              <a:gd name="T24" fmla="*/ 0 w 12"/>
              <a:gd name="T25" fmla="*/ 2147483647 h 706"/>
              <a:gd name="T26" fmla="*/ 0 w 12"/>
              <a:gd name="T27" fmla="*/ 2147483647 h 706"/>
              <a:gd name="T28" fmla="*/ 2147483647 w 12"/>
              <a:gd name="T29" fmla="*/ 2147483647 h 706"/>
              <a:gd name="T30" fmla="*/ 2147483647 w 12"/>
              <a:gd name="T31" fmla="*/ 2147483647 h 706"/>
              <a:gd name="T32" fmla="*/ 0 w 12"/>
              <a:gd name="T33" fmla="*/ 2147483647 h 706"/>
              <a:gd name="T34" fmla="*/ 0 w 12"/>
              <a:gd name="T35" fmla="*/ 2147483647 h 706"/>
              <a:gd name="T36" fmla="*/ 0 w 12"/>
              <a:gd name="T37" fmla="*/ 2147483647 h 706"/>
              <a:gd name="T38" fmla="*/ 0 w 12"/>
              <a:gd name="T39" fmla="*/ 2147483647 h 706"/>
              <a:gd name="T40" fmla="*/ 2147483647 w 12"/>
              <a:gd name="T41" fmla="*/ 2147483647 h 706"/>
              <a:gd name="T42" fmla="*/ 2147483647 w 12"/>
              <a:gd name="T43" fmla="*/ 2147483647 h 706"/>
              <a:gd name="T44" fmla="*/ 0 w 12"/>
              <a:gd name="T45" fmla="*/ 2147483647 h 706"/>
              <a:gd name="T46" fmla="*/ 0 w 12"/>
              <a:gd name="T47" fmla="*/ 2147483647 h 706"/>
              <a:gd name="T48" fmla="*/ 0 w 12"/>
              <a:gd name="T49" fmla="*/ 2147483647 h 706"/>
              <a:gd name="T50" fmla="*/ 0 w 12"/>
              <a:gd name="T51" fmla="*/ 0 h 706"/>
              <a:gd name="T52" fmla="*/ 2147483647 w 12"/>
              <a:gd name="T53" fmla="*/ 0 h 706"/>
              <a:gd name="T54" fmla="*/ 2147483647 w 12"/>
              <a:gd name="T55" fmla="*/ 2147483647 h 706"/>
              <a:gd name="T56" fmla="*/ 0 w 12"/>
              <a:gd name="T57" fmla="*/ 2147483647 h 706"/>
              <a:gd name="T58" fmla="*/ 0 w 12"/>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 h="706">
                <a:moveTo>
                  <a:pt x="0" y="706"/>
                </a:moveTo>
                <a:lnTo>
                  <a:pt x="0" y="598"/>
                </a:lnTo>
                <a:lnTo>
                  <a:pt x="12" y="598"/>
                </a:lnTo>
                <a:lnTo>
                  <a:pt x="12" y="706"/>
                </a:lnTo>
                <a:lnTo>
                  <a:pt x="0" y="706"/>
                </a:lnTo>
                <a:close/>
                <a:moveTo>
                  <a:pt x="0" y="556"/>
                </a:moveTo>
                <a:lnTo>
                  <a:pt x="0" y="450"/>
                </a:lnTo>
                <a:lnTo>
                  <a:pt x="12" y="450"/>
                </a:lnTo>
                <a:lnTo>
                  <a:pt x="12" y="556"/>
                </a:lnTo>
                <a:lnTo>
                  <a:pt x="0" y="556"/>
                </a:lnTo>
                <a:close/>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38" name="Freeform 54"/>
          <p:cNvSpPr>
            <a:spLocks noEditPoints="1"/>
          </p:cNvSpPr>
          <p:nvPr userDrawn="1"/>
        </p:nvSpPr>
        <p:spPr bwMode="auto">
          <a:xfrm>
            <a:off x="2632075" y="4084638"/>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598"/>
                </a:lnTo>
                <a:lnTo>
                  <a:pt x="10" y="598"/>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39" name="Freeform 55"/>
          <p:cNvSpPr>
            <a:spLocks noEditPoints="1"/>
          </p:cNvSpPr>
          <p:nvPr userDrawn="1"/>
        </p:nvSpPr>
        <p:spPr bwMode="auto">
          <a:xfrm>
            <a:off x="2533650" y="3846513"/>
            <a:ext cx="15875" cy="1358900"/>
          </a:xfrm>
          <a:custGeom>
            <a:avLst/>
            <a:gdLst>
              <a:gd name="T0" fmla="*/ 0 w 10"/>
              <a:gd name="T1" fmla="*/ 2147483647 h 856"/>
              <a:gd name="T2" fmla="*/ 0 w 10"/>
              <a:gd name="T3" fmla="*/ 2147483647 h 856"/>
              <a:gd name="T4" fmla="*/ 2147483647 w 10"/>
              <a:gd name="T5" fmla="*/ 2147483647 h 856"/>
              <a:gd name="T6" fmla="*/ 2147483647 w 10"/>
              <a:gd name="T7" fmla="*/ 2147483647 h 856"/>
              <a:gd name="T8" fmla="*/ 0 w 10"/>
              <a:gd name="T9" fmla="*/ 2147483647 h 856"/>
              <a:gd name="T10" fmla="*/ 0 w 10"/>
              <a:gd name="T11" fmla="*/ 2147483647 h 856"/>
              <a:gd name="T12" fmla="*/ 0 w 10"/>
              <a:gd name="T13" fmla="*/ 2147483647 h 856"/>
              <a:gd name="T14" fmla="*/ 0 w 10"/>
              <a:gd name="T15" fmla="*/ 2147483647 h 856"/>
              <a:gd name="T16" fmla="*/ 2147483647 w 10"/>
              <a:gd name="T17" fmla="*/ 2147483647 h 856"/>
              <a:gd name="T18" fmla="*/ 2147483647 w 10"/>
              <a:gd name="T19" fmla="*/ 2147483647 h 856"/>
              <a:gd name="T20" fmla="*/ 0 w 10"/>
              <a:gd name="T21" fmla="*/ 2147483647 h 856"/>
              <a:gd name="T22" fmla="*/ 0 w 10"/>
              <a:gd name="T23" fmla="*/ 2147483647 h 856"/>
              <a:gd name="T24" fmla="*/ 0 w 10"/>
              <a:gd name="T25" fmla="*/ 2147483647 h 856"/>
              <a:gd name="T26" fmla="*/ 0 w 10"/>
              <a:gd name="T27" fmla="*/ 2147483647 h 856"/>
              <a:gd name="T28" fmla="*/ 2147483647 w 10"/>
              <a:gd name="T29" fmla="*/ 2147483647 h 856"/>
              <a:gd name="T30" fmla="*/ 2147483647 w 10"/>
              <a:gd name="T31" fmla="*/ 2147483647 h 856"/>
              <a:gd name="T32" fmla="*/ 0 w 10"/>
              <a:gd name="T33" fmla="*/ 2147483647 h 856"/>
              <a:gd name="T34" fmla="*/ 0 w 10"/>
              <a:gd name="T35" fmla="*/ 2147483647 h 856"/>
              <a:gd name="T36" fmla="*/ 0 w 10"/>
              <a:gd name="T37" fmla="*/ 2147483647 h 856"/>
              <a:gd name="T38" fmla="*/ 0 w 10"/>
              <a:gd name="T39" fmla="*/ 2147483647 h 856"/>
              <a:gd name="T40" fmla="*/ 2147483647 w 10"/>
              <a:gd name="T41" fmla="*/ 2147483647 h 856"/>
              <a:gd name="T42" fmla="*/ 2147483647 w 10"/>
              <a:gd name="T43" fmla="*/ 2147483647 h 856"/>
              <a:gd name="T44" fmla="*/ 0 w 10"/>
              <a:gd name="T45" fmla="*/ 2147483647 h 856"/>
              <a:gd name="T46" fmla="*/ 0 w 10"/>
              <a:gd name="T47" fmla="*/ 2147483647 h 856"/>
              <a:gd name="T48" fmla="*/ 0 w 10"/>
              <a:gd name="T49" fmla="*/ 2147483647 h 856"/>
              <a:gd name="T50" fmla="*/ 0 w 10"/>
              <a:gd name="T51" fmla="*/ 2147483647 h 856"/>
              <a:gd name="T52" fmla="*/ 2147483647 w 10"/>
              <a:gd name="T53" fmla="*/ 2147483647 h 856"/>
              <a:gd name="T54" fmla="*/ 2147483647 w 10"/>
              <a:gd name="T55" fmla="*/ 2147483647 h 856"/>
              <a:gd name="T56" fmla="*/ 0 w 10"/>
              <a:gd name="T57" fmla="*/ 2147483647 h 856"/>
              <a:gd name="T58" fmla="*/ 0 w 10"/>
              <a:gd name="T59" fmla="*/ 2147483647 h 856"/>
              <a:gd name="T60" fmla="*/ 0 w 10"/>
              <a:gd name="T61" fmla="*/ 2147483647 h 856"/>
              <a:gd name="T62" fmla="*/ 0 w 10"/>
              <a:gd name="T63" fmla="*/ 0 h 856"/>
              <a:gd name="T64" fmla="*/ 2147483647 w 10"/>
              <a:gd name="T65" fmla="*/ 0 h 856"/>
              <a:gd name="T66" fmla="*/ 2147483647 w 10"/>
              <a:gd name="T67" fmla="*/ 2147483647 h 856"/>
              <a:gd name="T68" fmla="*/ 0 w 10"/>
              <a:gd name="T69" fmla="*/ 2147483647 h 856"/>
              <a:gd name="T70" fmla="*/ 0 w 10"/>
              <a:gd name="T71" fmla="*/ 2147483647 h 8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 h="856">
                <a:moveTo>
                  <a:pt x="0" y="856"/>
                </a:moveTo>
                <a:lnTo>
                  <a:pt x="0" y="748"/>
                </a:lnTo>
                <a:lnTo>
                  <a:pt x="10" y="748"/>
                </a:lnTo>
                <a:lnTo>
                  <a:pt x="10" y="856"/>
                </a:lnTo>
                <a:lnTo>
                  <a:pt x="0" y="856"/>
                </a:lnTo>
                <a:close/>
                <a:moveTo>
                  <a:pt x="0" y="706"/>
                </a:moveTo>
                <a:lnTo>
                  <a:pt x="0" y="600"/>
                </a:lnTo>
                <a:lnTo>
                  <a:pt x="10" y="600"/>
                </a:lnTo>
                <a:lnTo>
                  <a:pt x="10" y="706"/>
                </a:lnTo>
                <a:lnTo>
                  <a:pt x="0" y="706"/>
                </a:lnTo>
                <a:close/>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40" name="Freeform 56"/>
          <p:cNvSpPr>
            <a:spLocks noEditPoints="1"/>
          </p:cNvSpPr>
          <p:nvPr userDrawn="1"/>
        </p:nvSpPr>
        <p:spPr bwMode="auto">
          <a:xfrm>
            <a:off x="3206750" y="4560888"/>
            <a:ext cx="19050" cy="882650"/>
          </a:xfrm>
          <a:custGeom>
            <a:avLst/>
            <a:gdLst>
              <a:gd name="T0" fmla="*/ 0 w 12"/>
              <a:gd name="T1" fmla="*/ 2147483647 h 556"/>
              <a:gd name="T2" fmla="*/ 0 w 12"/>
              <a:gd name="T3" fmla="*/ 2147483647 h 556"/>
              <a:gd name="T4" fmla="*/ 2147483647 w 12"/>
              <a:gd name="T5" fmla="*/ 2147483647 h 556"/>
              <a:gd name="T6" fmla="*/ 2147483647 w 12"/>
              <a:gd name="T7" fmla="*/ 2147483647 h 556"/>
              <a:gd name="T8" fmla="*/ 0 w 12"/>
              <a:gd name="T9" fmla="*/ 2147483647 h 556"/>
              <a:gd name="T10" fmla="*/ 0 w 12"/>
              <a:gd name="T11" fmla="*/ 2147483647 h 556"/>
              <a:gd name="T12" fmla="*/ 0 w 12"/>
              <a:gd name="T13" fmla="*/ 2147483647 h 556"/>
              <a:gd name="T14" fmla="*/ 0 w 12"/>
              <a:gd name="T15" fmla="*/ 2147483647 h 556"/>
              <a:gd name="T16" fmla="*/ 2147483647 w 12"/>
              <a:gd name="T17" fmla="*/ 2147483647 h 556"/>
              <a:gd name="T18" fmla="*/ 2147483647 w 12"/>
              <a:gd name="T19" fmla="*/ 2147483647 h 556"/>
              <a:gd name="T20" fmla="*/ 0 w 12"/>
              <a:gd name="T21" fmla="*/ 2147483647 h 556"/>
              <a:gd name="T22" fmla="*/ 0 w 12"/>
              <a:gd name="T23" fmla="*/ 2147483647 h 556"/>
              <a:gd name="T24" fmla="*/ 0 w 12"/>
              <a:gd name="T25" fmla="*/ 2147483647 h 556"/>
              <a:gd name="T26" fmla="*/ 0 w 12"/>
              <a:gd name="T27" fmla="*/ 2147483647 h 556"/>
              <a:gd name="T28" fmla="*/ 2147483647 w 12"/>
              <a:gd name="T29" fmla="*/ 2147483647 h 556"/>
              <a:gd name="T30" fmla="*/ 2147483647 w 12"/>
              <a:gd name="T31" fmla="*/ 2147483647 h 556"/>
              <a:gd name="T32" fmla="*/ 0 w 12"/>
              <a:gd name="T33" fmla="*/ 2147483647 h 556"/>
              <a:gd name="T34" fmla="*/ 0 w 12"/>
              <a:gd name="T35" fmla="*/ 2147483647 h 556"/>
              <a:gd name="T36" fmla="*/ 0 w 12"/>
              <a:gd name="T37" fmla="*/ 2147483647 h 556"/>
              <a:gd name="T38" fmla="*/ 0 w 12"/>
              <a:gd name="T39" fmla="*/ 0 h 556"/>
              <a:gd name="T40" fmla="*/ 2147483647 w 12"/>
              <a:gd name="T41" fmla="*/ 0 h 556"/>
              <a:gd name="T42" fmla="*/ 2147483647 w 12"/>
              <a:gd name="T43" fmla="*/ 2147483647 h 556"/>
              <a:gd name="T44" fmla="*/ 0 w 12"/>
              <a:gd name="T45" fmla="*/ 2147483647 h 556"/>
              <a:gd name="T46" fmla="*/ 0 w 12"/>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 h="556">
                <a:moveTo>
                  <a:pt x="0" y="556"/>
                </a:moveTo>
                <a:lnTo>
                  <a:pt x="0" y="448"/>
                </a:lnTo>
                <a:lnTo>
                  <a:pt x="12" y="448"/>
                </a:lnTo>
                <a:lnTo>
                  <a:pt x="12" y="556"/>
                </a:lnTo>
                <a:lnTo>
                  <a:pt x="0" y="556"/>
                </a:lnTo>
                <a:close/>
                <a:moveTo>
                  <a:pt x="0" y="406"/>
                </a:moveTo>
                <a:lnTo>
                  <a:pt x="0" y="298"/>
                </a:lnTo>
                <a:lnTo>
                  <a:pt x="12" y="298"/>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41" name="Freeform 57"/>
          <p:cNvSpPr>
            <a:spLocks noEditPoints="1"/>
          </p:cNvSpPr>
          <p:nvPr userDrawn="1"/>
        </p:nvSpPr>
        <p:spPr bwMode="auto">
          <a:xfrm>
            <a:off x="3111500" y="4560888"/>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48"/>
                </a:lnTo>
                <a:lnTo>
                  <a:pt x="10" y="448"/>
                </a:lnTo>
                <a:lnTo>
                  <a:pt x="10" y="556"/>
                </a:lnTo>
                <a:lnTo>
                  <a:pt x="0" y="556"/>
                </a:lnTo>
                <a:close/>
                <a:moveTo>
                  <a:pt x="0" y="406"/>
                </a:moveTo>
                <a:lnTo>
                  <a:pt x="0" y="298"/>
                </a:lnTo>
                <a:lnTo>
                  <a:pt x="10" y="298"/>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2" name="Freeform 58"/>
          <p:cNvSpPr>
            <a:spLocks noEditPoints="1"/>
          </p:cNvSpPr>
          <p:nvPr userDrawn="1"/>
        </p:nvSpPr>
        <p:spPr bwMode="auto">
          <a:xfrm>
            <a:off x="3013075" y="4322763"/>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598"/>
                </a:lnTo>
                <a:lnTo>
                  <a:pt x="10" y="598"/>
                </a:lnTo>
                <a:lnTo>
                  <a:pt x="10" y="706"/>
                </a:lnTo>
                <a:lnTo>
                  <a:pt x="0" y="706"/>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3" name="Freeform 59"/>
          <p:cNvSpPr>
            <a:spLocks noEditPoints="1"/>
          </p:cNvSpPr>
          <p:nvPr userDrawn="1"/>
        </p:nvSpPr>
        <p:spPr bwMode="auto">
          <a:xfrm>
            <a:off x="2914650" y="4322763"/>
            <a:ext cx="15875" cy="1120775"/>
          </a:xfrm>
          <a:custGeom>
            <a:avLst/>
            <a:gdLst>
              <a:gd name="T0" fmla="*/ 0 w 10"/>
              <a:gd name="T1" fmla="*/ 2147483647 h 706"/>
              <a:gd name="T2" fmla="*/ 0 w 10"/>
              <a:gd name="T3" fmla="*/ 2147483647 h 706"/>
              <a:gd name="T4" fmla="*/ 2147483647 w 10"/>
              <a:gd name="T5" fmla="*/ 2147483647 h 706"/>
              <a:gd name="T6" fmla="*/ 2147483647 w 10"/>
              <a:gd name="T7" fmla="*/ 2147483647 h 706"/>
              <a:gd name="T8" fmla="*/ 0 w 10"/>
              <a:gd name="T9" fmla="*/ 2147483647 h 706"/>
              <a:gd name="T10" fmla="*/ 0 w 10"/>
              <a:gd name="T11" fmla="*/ 2147483647 h 706"/>
              <a:gd name="T12" fmla="*/ 0 w 10"/>
              <a:gd name="T13" fmla="*/ 2147483647 h 706"/>
              <a:gd name="T14" fmla="*/ 0 w 10"/>
              <a:gd name="T15" fmla="*/ 2147483647 h 706"/>
              <a:gd name="T16" fmla="*/ 2147483647 w 10"/>
              <a:gd name="T17" fmla="*/ 2147483647 h 706"/>
              <a:gd name="T18" fmla="*/ 2147483647 w 10"/>
              <a:gd name="T19" fmla="*/ 2147483647 h 706"/>
              <a:gd name="T20" fmla="*/ 0 w 10"/>
              <a:gd name="T21" fmla="*/ 2147483647 h 706"/>
              <a:gd name="T22" fmla="*/ 0 w 10"/>
              <a:gd name="T23" fmla="*/ 2147483647 h 706"/>
              <a:gd name="T24" fmla="*/ 0 w 10"/>
              <a:gd name="T25" fmla="*/ 2147483647 h 706"/>
              <a:gd name="T26" fmla="*/ 0 w 10"/>
              <a:gd name="T27" fmla="*/ 2147483647 h 706"/>
              <a:gd name="T28" fmla="*/ 2147483647 w 10"/>
              <a:gd name="T29" fmla="*/ 2147483647 h 706"/>
              <a:gd name="T30" fmla="*/ 2147483647 w 10"/>
              <a:gd name="T31" fmla="*/ 2147483647 h 706"/>
              <a:gd name="T32" fmla="*/ 0 w 10"/>
              <a:gd name="T33" fmla="*/ 2147483647 h 706"/>
              <a:gd name="T34" fmla="*/ 0 w 10"/>
              <a:gd name="T35" fmla="*/ 2147483647 h 706"/>
              <a:gd name="T36" fmla="*/ 0 w 10"/>
              <a:gd name="T37" fmla="*/ 2147483647 h 706"/>
              <a:gd name="T38" fmla="*/ 0 w 10"/>
              <a:gd name="T39" fmla="*/ 2147483647 h 706"/>
              <a:gd name="T40" fmla="*/ 2147483647 w 10"/>
              <a:gd name="T41" fmla="*/ 2147483647 h 706"/>
              <a:gd name="T42" fmla="*/ 2147483647 w 10"/>
              <a:gd name="T43" fmla="*/ 2147483647 h 706"/>
              <a:gd name="T44" fmla="*/ 0 w 10"/>
              <a:gd name="T45" fmla="*/ 2147483647 h 706"/>
              <a:gd name="T46" fmla="*/ 0 w 10"/>
              <a:gd name="T47" fmla="*/ 2147483647 h 706"/>
              <a:gd name="T48" fmla="*/ 0 w 10"/>
              <a:gd name="T49" fmla="*/ 2147483647 h 706"/>
              <a:gd name="T50" fmla="*/ 0 w 10"/>
              <a:gd name="T51" fmla="*/ 0 h 706"/>
              <a:gd name="T52" fmla="*/ 2147483647 w 10"/>
              <a:gd name="T53" fmla="*/ 0 h 706"/>
              <a:gd name="T54" fmla="*/ 2147483647 w 10"/>
              <a:gd name="T55" fmla="*/ 2147483647 h 706"/>
              <a:gd name="T56" fmla="*/ 0 w 10"/>
              <a:gd name="T57" fmla="*/ 2147483647 h 706"/>
              <a:gd name="T58" fmla="*/ 0 w 10"/>
              <a:gd name="T59" fmla="*/ 2147483647 h 7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 h="706">
                <a:moveTo>
                  <a:pt x="0" y="706"/>
                </a:moveTo>
                <a:lnTo>
                  <a:pt x="0" y="598"/>
                </a:lnTo>
                <a:lnTo>
                  <a:pt x="10" y="598"/>
                </a:lnTo>
                <a:lnTo>
                  <a:pt x="10" y="706"/>
                </a:lnTo>
                <a:lnTo>
                  <a:pt x="0" y="706"/>
                </a:lnTo>
                <a:close/>
                <a:moveTo>
                  <a:pt x="0" y="556"/>
                </a:moveTo>
                <a:lnTo>
                  <a:pt x="0" y="448"/>
                </a:lnTo>
                <a:lnTo>
                  <a:pt x="10" y="448"/>
                </a:lnTo>
                <a:lnTo>
                  <a:pt x="10" y="556"/>
                </a:lnTo>
                <a:lnTo>
                  <a:pt x="0" y="556"/>
                </a:lnTo>
                <a:close/>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4" name="Freeform 60"/>
          <p:cNvSpPr>
            <a:spLocks noEditPoints="1"/>
          </p:cNvSpPr>
          <p:nvPr userDrawn="1"/>
        </p:nvSpPr>
        <p:spPr bwMode="auto">
          <a:xfrm>
            <a:off x="3600450" y="4799013"/>
            <a:ext cx="19050" cy="2066925"/>
          </a:xfrm>
          <a:custGeom>
            <a:avLst/>
            <a:gdLst>
              <a:gd name="T0" fmla="*/ 0 w 12"/>
              <a:gd name="T1" fmla="*/ 2147483647 h 1302"/>
              <a:gd name="T2" fmla="*/ 0 w 12"/>
              <a:gd name="T3" fmla="*/ 2147483647 h 1302"/>
              <a:gd name="T4" fmla="*/ 2147483647 w 12"/>
              <a:gd name="T5" fmla="*/ 2147483647 h 1302"/>
              <a:gd name="T6" fmla="*/ 2147483647 w 12"/>
              <a:gd name="T7" fmla="*/ 2147483647 h 1302"/>
              <a:gd name="T8" fmla="*/ 0 w 12"/>
              <a:gd name="T9" fmla="*/ 2147483647 h 1302"/>
              <a:gd name="T10" fmla="*/ 0 w 12"/>
              <a:gd name="T11" fmla="*/ 2147483647 h 1302"/>
              <a:gd name="T12" fmla="*/ 0 w 12"/>
              <a:gd name="T13" fmla="*/ 2147483647 h 1302"/>
              <a:gd name="T14" fmla="*/ 0 w 12"/>
              <a:gd name="T15" fmla="*/ 2147483647 h 1302"/>
              <a:gd name="T16" fmla="*/ 2147483647 w 12"/>
              <a:gd name="T17" fmla="*/ 2147483647 h 1302"/>
              <a:gd name="T18" fmla="*/ 2147483647 w 12"/>
              <a:gd name="T19" fmla="*/ 2147483647 h 1302"/>
              <a:gd name="T20" fmla="*/ 0 w 12"/>
              <a:gd name="T21" fmla="*/ 2147483647 h 1302"/>
              <a:gd name="T22" fmla="*/ 0 w 12"/>
              <a:gd name="T23" fmla="*/ 2147483647 h 1302"/>
              <a:gd name="T24" fmla="*/ 0 w 12"/>
              <a:gd name="T25" fmla="*/ 2147483647 h 1302"/>
              <a:gd name="T26" fmla="*/ 0 w 12"/>
              <a:gd name="T27" fmla="*/ 2147483647 h 1302"/>
              <a:gd name="T28" fmla="*/ 2147483647 w 12"/>
              <a:gd name="T29" fmla="*/ 2147483647 h 1302"/>
              <a:gd name="T30" fmla="*/ 2147483647 w 12"/>
              <a:gd name="T31" fmla="*/ 2147483647 h 1302"/>
              <a:gd name="T32" fmla="*/ 0 w 12"/>
              <a:gd name="T33" fmla="*/ 2147483647 h 1302"/>
              <a:gd name="T34" fmla="*/ 0 w 12"/>
              <a:gd name="T35" fmla="*/ 2147483647 h 1302"/>
              <a:gd name="T36" fmla="*/ 0 w 12"/>
              <a:gd name="T37" fmla="*/ 2147483647 h 1302"/>
              <a:gd name="T38" fmla="*/ 0 w 12"/>
              <a:gd name="T39" fmla="*/ 2147483647 h 1302"/>
              <a:gd name="T40" fmla="*/ 2147483647 w 12"/>
              <a:gd name="T41" fmla="*/ 2147483647 h 1302"/>
              <a:gd name="T42" fmla="*/ 2147483647 w 12"/>
              <a:gd name="T43" fmla="*/ 2147483647 h 1302"/>
              <a:gd name="T44" fmla="*/ 0 w 12"/>
              <a:gd name="T45" fmla="*/ 2147483647 h 1302"/>
              <a:gd name="T46" fmla="*/ 0 w 12"/>
              <a:gd name="T47" fmla="*/ 2147483647 h 1302"/>
              <a:gd name="T48" fmla="*/ 0 w 12"/>
              <a:gd name="T49" fmla="*/ 2147483647 h 1302"/>
              <a:gd name="T50" fmla="*/ 0 w 12"/>
              <a:gd name="T51" fmla="*/ 2147483647 h 1302"/>
              <a:gd name="T52" fmla="*/ 2147483647 w 12"/>
              <a:gd name="T53" fmla="*/ 2147483647 h 1302"/>
              <a:gd name="T54" fmla="*/ 2147483647 w 12"/>
              <a:gd name="T55" fmla="*/ 2147483647 h 1302"/>
              <a:gd name="T56" fmla="*/ 0 w 12"/>
              <a:gd name="T57" fmla="*/ 2147483647 h 1302"/>
              <a:gd name="T58" fmla="*/ 0 w 12"/>
              <a:gd name="T59" fmla="*/ 2147483647 h 1302"/>
              <a:gd name="T60" fmla="*/ 0 w 12"/>
              <a:gd name="T61" fmla="*/ 2147483647 h 1302"/>
              <a:gd name="T62" fmla="*/ 0 w 12"/>
              <a:gd name="T63" fmla="*/ 2147483647 h 1302"/>
              <a:gd name="T64" fmla="*/ 2147483647 w 12"/>
              <a:gd name="T65" fmla="*/ 2147483647 h 1302"/>
              <a:gd name="T66" fmla="*/ 2147483647 w 12"/>
              <a:gd name="T67" fmla="*/ 2147483647 h 1302"/>
              <a:gd name="T68" fmla="*/ 0 w 12"/>
              <a:gd name="T69" fmla="*/ 2147483647 h 1302"/>
              <a:gd name="T70" fmla="*/ 0 w 12"/>
              <a:gd name="T71" fmla="*/ 2147483647 h 1302"/>
              <a:gd name="T72" fmla="*/ 0 w 12"/>
              <a:gd name="T73" fmla="*/ 2147483647 h 1302"/>
              <a:gd name="T74" fmla="*/ 0 w 12"/>
              <a:gd name="T75" fmla="*/ 2147483647 h 1302"/>
              <a:gd name="T76" fmla="*/ 2147483647 w 12"/>
              <a:gd name="T77" fmla="*/ 2147483647 h 1302"/>
              <a:gd name="T78" fmla="*/ 2147483647 w 12"/>
              <a:gd name="T79" fmla="*/ 2147483647 h 1302"/>
              <a:gd name="T80" fmla="*/ 0 w 12"/>
              <a:gd name="T81" fmla="*/ 2147483647 h 1302"/>
              <a:gd name="T82" fmla="*/ 0 w 12"/>
              <a:gd name="T83" fmla="*/ 2147483647 h 1302"/>
              <a:gd name="T84" fmla="*/ 0 w 12"/>
              <a:gd name="T85" fmla="*/ 2147483647 h 1302"/>
              <a:gd name="T86" fmla="*/ 0 w 12"/>
              <a:gd name="T87" fmla="*/ 2147483647 h 1302"/>
              <a:gd name="T88" fmla="*/ 2147483647 w 12"/>
              <a:gd name="T89" fmla="*/ 2147483647 h 1302"/>
              <a:gd name="T90" fmla="*/ 2147483647 w 12"/>
              <a:gd name="T91" fmla="*/ 2147483647 h 1302"/>
              <a:gd name="T92" fmla="*/ 0 w 12"/>
              <a:gd name="T93" fmla="*/ 2147483647 h 1302"/>
              <a:gd name="T94" fmla="*/ 0 w 12"/>
              <a:gd name="T95" fmla="*/ 2147483647 h 1302"/>
              <a:gd name="T96" fmla="*/ 0 w 12"/>
              <a:gd name="T97" fmla="*/ 2147483647 h 1302"/>
              <a:gd name="T98" fmla="*/ 0 w 12"/>
              <a:gd name="T99" fmla="*/ 0 h 1302"/>
              <a:gd name="T100" fmla="*/ 2147483647 w 12"/>
              <a:gd name="T101" fmla="*/ 0 h 1302"/>
              <a:gd name="T102" fmla="*/ 2147483647 w 12"/>
              <a:gd name="T103" fmla="*/ 2147483647 h 1302"/>
              <a:gd name="T104" fmla="*/ 0 w 12"/>
              <a:gd name="T105" fmla="*/ 2147483647 h 1302"/>
              <a:gd name="T106" fmla="*/ 0 w 12"/>
              <a:gd name="T107" fmla="*/ 2147483647 h 13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 h="1302">
                <a:moveTo>
                  <a:pt x="0" y="1302"/>
                </a:moveTo>
                <a:lnTo>
                  <a:pt x="0" y="1196"/>
                </a:lnTo>
                <a:lnTo>
                  <a:pt x="12" y="1196"/>
                </a:lnTo>
                <a:lnTo>
                  <a:pt x="12" y="1302"/>
                </a:lnTo>
                <a:lnTo>
                  <a:pt x="0" y="1302"/>
                </a:lnTo>
                <a:close/>
                <a:moveTo>
                  <a:pt x="0" y="1154"/>
                </a:moveTo>
                <a:lnTo>
                  <a:pt x="0" y="1046"/>
                </a:lnTo>
                <a:lnTo>
                  <a:pt x="12" y="1046"/>
                </a:lnTo>
                <a:lnTo>
                  <a:pt x="12" y="1154"/>
                </a:lnTo>
                <a:lnTo>
                  <a:pt x="0" y="1154"/>
                </a:lnTo>
                <a:close/>
                <a:moveTo>
                  <a:pt x="0" y="1004"/>
                </a:moveTo>
                <a:lnTo>
                  <a:pt x="0" y="896"/>
                </a:lnTo>
                <a:lnTo>
                  <a:pt x="12" y="896"/>
                </a:lnTo>
                <a:lnTo>
                  <a:pt x="12" y="1004"/>
                </a:lnTo>
                <a:lnTo>
                  <a:pt x="0" y="1004"/>
                </a:lnTo>
                <a:close/>
                <a:moveTo>
                  <a:pt x="0" y="854"/>
                </a:moveTo>
                <a:lnTo>
                  <a:pt x="0" y="748"/>
                </a:lnTo>
                <a:lnTo>
                  <a:pt x="12" y="748"/>
                </a:lnTo>
                <a:lnTo>
                  <a:pt x="12" y="854"/>
                </a:lnTo>
                <a:lnTo>
                  <a:pt x="0" y="854"/>
                </a:lnTo>
                <a:close/>
                <a:moveTo>
                  <a:pt x="0" y="704"/>
                </a:moveTo>
                <a:lnTo>
                  <a:pt x="0" y="598"/>
                </a:lnTo>
                <a:lnTo>
                  <a:pt x="12" y="598"/>
                </a:lnTo>
                <a:lnTo>
                  <a:pt x="12" y="704"/>
                </a:lnTo>
                <a:lnTo>
                  <a:pt x="0" y="704"/>
                </a:lnTo>
                <a:close/>
                <a:moveTo>
                  <a:pt x="0" y="554"/>
                </a:moveTo>
                <a:lnTo>
                  <a:pt x="0" y="448"/>
                </a:lnTo>
                <a:lnTo>
                  <a:pt x="12" y="448"/>
                </a:lnTo>
                <a:lnTo>
                  <a:pt x="12" y="554"/>
                </a:lnTo>
                <a:lnTo>
                  <a:pt x="0" y="554"/>
                </a:lnTo>
                <a:close/>
                <a:moveTo>
                  <a:pt x="0" y="406"/>
                </a:moveTo>
                <a:lnTo>
                  <a:pt x="0" y="298"/>
                </a:lnTo>
                <a:lnTo>
                  <a:pt x="12" y="298"/>
                </a:lnTo>
                <a:lnTo>
                  <a:pt x="12" y="406"/>
                </a:lnTo>
                <a:lnTo>
                  <a:pt x="0" y="406"/>
                </a:lnTo>
                <a:close/>
                <a:moveTo>
                  <a:pt x="0" y="256"/>
                </a:moveTo>
                <a:lnTo>
                  <a:pt x="0" y="148"/>
                </a:lnTo>
                <a:lnTo>
                  <a:pt x="12" y="148"/>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45" name="Freeform 61"/>
          <p:cNvSpPr>
            <a:spLocks noEditPoints="1"/>
          </p:cNvSpPr>
          <p:nvPr userDrawn="1"/>
        </p:nvSpPr>
        <p:spPr bwMode="auto">
          <a:xfrm>
            <a:off x="3505200" y="4799013"/>
            <a:ext cx="15875" cy="2066925"/>
          </a:xfrm>
          <a:custGeom>
            <a:avLst/>
            <a:gdLst>
              <a:gd name="T0" fmla="*/ 0 w 10"/>
              <a:gd name="T1" fmla="*/ 2147483647 h 1302"/>
              <a:gd name="T2" fmla="*/ 0 w 10"/>
              <a:gd name="T3" fmla="*/ 2147483647 h 1302"/>
              <a:gd name="T4" fmla="*/ 2147483647 w 10"/>
              <a:gd name="T5" fmla="*/ 2147483647 h 1302"/>
              <a:gd name="T6" fmla="*/ 2147483647 w 10"/>
              <a:gd name="T7" fmla="*/ 2147483647 h 1302"/>
              <a:gd name="T8" fmla="*/ 0 w 10"/>
              <a:gd name="T9" fmla="*/ 2147483647 h 1302"/>
              <a:gd name="T10" fmla="*/ 0 w 10"/>
              <a:gd name="T11" fmla="*/ 2147483647 h 1302"/>
              <a:gd name="T12" fmla="*/ 0 w 10"/>
              <a:gd name="T13" fmla="*/ 2147483647 h 1302"/>
              <a:gd name="T14" fmla="*/ 0 w 10"/>
              <a:gd name="T15" fmla="*/ 2147483647 h 1302"/>
              <a:gd name="T16" fmla="*/ 2147483647 w 10"/>
              <a:gd name="T17" fmla="*/ 2147483647 h 1302"/>
              <a:gd name="T18" fmla="*/ 2147483647 w 10"/>
              <a:gd name="T19" fmla="*/ 2147483647 h 1302"/>
              <a:gd name="T20" fmla="*/ 0 w 10"/>
              <a:gd name="T21" fmla="*/ 2147483647 h 1302"/>
              <a:gd name="T22" fmla="*/ 0 w 10"/>
              <a:gd name="T23" fmla="*/ 2147483647 h 1302"/>
              <a:gd name="T24" fmla="*/ 0 w 10"/>
              <a:gd name="T25" fmla="*/ 2147483647 h 1302"/>
              <a:gd name="T26" fmla="*/ 0 w 10"/>
              <a:gd name="T27" fmla="*/ 2147483647 h 1302"/>
              <a:gd name="T28" fmla="*/ 2147483647 w 10"/>
              <a:gd name="T29" fmla="*/ 2147483647 h 1302"/>
              <a:gd name="T30" fmla="*/ 2147483647 w 10"/>
              <a:gd name="T31" fmla="*/ 2147483647 h 1302"/>
              <a:gd name="T32" fmla="*/ 0 w 10"/>
              <a:gd name="T33" fmla="*/ 2147483647 h 1302"/>
              <a:gd name="T34" fmla="*/ 0 w 10"/>
              <a:gd name="T35" fmla="*/ 2147483647 h 1302"/>
              <a:gd name="T36" fmla="*/ 0 w 10"/>
              <a:gd name="T37" fmla="*/ 2147483647 h 1302"/>
              <a:gd name="T38" fmla="*/ 0 w 10"/>
              <a:gd name="T39" fmla="*/ 2147483647 h 1302"/>
              <a:gd name="T40" fmla="*/ 2147483647 w 10"/>
              <a:gd name="T41" fmla="*/ 2147483647 h 1302"/>
              <a:gd name="T42" fmla="*/ 2147483647 w 10"/>
              <a:gd name="T43" fmla="*/ 2147483647 h 1302"/>
              <a:gd name="T44" fmla="*/ 0 w 10"/>
              <a:gd name="T45" fmla="*/ 2147483647 h 1302"/>
              <a:gd name="T46" fmla="*/ 0 w 10"/>
              <a:gd name="T47" fmla="*/ 2147483647 h 1302"/>
              <a:gd name="T48" fmla="*/ 0 w 10"/>
              <a:gd name="T49" fmla="*/ 2147483647 h 1302"/>
              <a:gd name="T50" fmla="*/ 0 w 10"/>
              <a:gd name="T51" fmla="*/ 2147483647 h 1302"/>
              <a:gd name="T52" fmla="*/ 2147483647 w 10"/>
              <a:gd name="T53" fmla="*/ 2147483647 h 1302"/>
              <a:gd name="T54" fmla="*/ 2147483647 w 10"/>
              <a:gd name="T55" fmla="*/ 2147483647 h 1302"/>
              <a:gd name="T56" fmla="*/ 0 w 10"/>
              <a:gd name="T57" fmla="*/ 2147483647 h 1302"/>
              <a:gd name="T58" fmla="*/ 0 w 10"/>
              <a:gd name="T59" fmla="*/ 2147483647 h 1302"/>
              <a:gd name="T60" fmla="*/ 0 w 10"/>
              <a:gd name="T61" fmla="*/ 2147483647 h 1302"/>
              <a:gd name="T62" fmla="*/ 0 w 10"/>
              <a:gd name="T63" fmla="*/ 2147483647 h 1302"/>
              <a:gd name="T64" fmla="*/ 2147483647 w 10"/>
              <a:gd name="T65" fmla="*/ 2147483647 h 1302"/>
              <a:gd name="T66" fmla="*/ 2147483647 w 10"/>
              <a:gd name="T67" fmla="*/ 2147483647 h 1302"/>
              <a:gd name="T68" fmla="*/ 0 w 10"/>
              <a:gd name="T69" fmla="*/ 2147483647 h 1302"/>
              <a:gd name="T70" fmla="*/ 0 w 10"/>
              <a:gd name="T71" fmla="*/ 2147483647 h 1302"/>
              <a:gd name="T72" fmla="*/ 0 w 10"/>
              <a:gd name="T73" fmla="*/ 2147483647 h 1302"/>
              <a:gd name="T74" fmla="*/ 0 w 10"/>
              <a:gd name="T75" fmla="*/ 2147483647 h 1302"/>
              <a:gd name="T76" fmla="*/ 2147483647 w 10"/>
              <a:gd name="T77" fmla="*/ 2147483647 h 1302"/>
              <a:gd name="T78" fmla="*/ 2147483647 w 10"/>
              <a:gd name="T79" fmla="*/ 2147483647 h 1302"/>
              <a:gd name="T80" fmla="*/ 0 w 10"/>
              <a:gd name="T81" fmla="*/ 2147483647 h 1302"/>
              <a:gd name="T82" fmla="*/ 0 w 10"/>
              <a:gd name="T83" fmla="*/ 2147483647 h 1302"/>
              <a:gd name="T84" fmla="*/ 0 w 10"/>
              <a:gd name="T85" fmla="*/ 2147483647 h 1302"/>
              <a:gd name="T86" fmla="*/ 0 w 10"/>
              <a:gd name="T87" fmla="*/ 2147483647 h 1302"/>
              <a:gd name="T88" fmla="*/ 2147483647 w 10"/>
              <a:gd name="T89" fmla="*/ 2147483647 h 1302"/>
              <a:gd name="T90" fmla="*/ 2147483647 w 10"/>
              <a:gd name="T91" fmla="*/ 2147483647 h 1302"/>
              <a:gd name="T92" fmla="*/ 0 w 10"/>
              <a:gd name="T93" fmla="*/ 2147483647 h 1302"/>
              <a:gd name="T94" fmla="*/ 0 w 10"/>
              <a:gd name="T95" fmla="*/ 2147483647 h 1302"/>
              <a:gd name="T96" fmla="*/ 0 w 10"/>
              <a:gd name="T97" fmla="*/ 2147483647 h 1302"/>
              <a:gd name="T98" fmla="*/ 0 w 10"/>
              <a:gd name="T99" fmla="*/ 0 h 1302"/>
              <a:gd name="T100" fmla="*/ 2147483647 w 10"/>
              <a:gd name="T101" fmla="*/ 0 h 1302"/>
              <a:gd name="T102" fmla="*/ 2147483647 w 10"/>
              <a:gd name="T103" fmla="*/ 2147483647 h 1302"/>
              <a:gd name="T104" fmla="*/ 0 w 10"/>
              <a:gd name="T105" fmla="*/ 2147483647 h 1302"/>
              <a:gd name="T106" fmla="*/ 0 w 10"/>
              <a:gd name="T107" fmla="*/ 2147483647 h 13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 h="1302">
                <a:moveTo>
                  <a:pt x="0" y="1302"/>
                </a:moveTo>
                <a:lnTo>
                  <a:pt x="0" y="1196"/>
                </a:lnTo>
                <a:lnTo>
                  <a:pt x="10" y="1196"/>
                </a:lnTo>
                <a:lnTo>
                  <a:pt x="10" y="1302"/>
                </a:lnTo>
                <a:lnTo>
                  <a:pt x="0" y="1302"/>
                </a:lnTo>
                <a:close/>
                <a:moveTo>
                  <a:pt x="0" y="1154"/>
                </a:moveTo>
                <a:lnTo>
                  <a:pt x="0" y="1046"/>
                </a:lnTo>
                <a:lnTo>
                  <a:pt x="10" y="1046"/>
                </a:lnTo>
                <a:lnTo>
                  <a:pt x="10" y="1154"/>
                </a:lnTo>
                <a:lnTo>
                  <a:pt x="0" y="1154"/>
                </a:lnTo>
                <a:close/>
                <a:moveTo>
                  <a:pt x="0" y="1004"/>
                </a:moveTo>
                <a:lnTo>
                  <a:pt x="0" y="896"/>
                </a:lnTo>
                <a:lnTo>
                  <a:pt x="10" y="896"/>
                </a:lnTo>
                <a:lnTo>
                  <a:pt x="10" y="1004"/>
                </a:lnTo>
                <a:lnTo>
                  <a:pt x="0" y="1004"/>
                </a:lnTo>
                <a:close/>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6" name="Freeform 62"/>
          <p:cNvSpPr>
            <a:spLocks noEditPoints="1"/>
          </p:cNvSpPr>
          <p:nvPr userDrawn="1"/>
        </p:nvSpPr>
        <p:spPr bwMode="auto">
          <a:xfrm>
            <a:off x="3406775" y="4799013"/>
            <a:ext cx="15875" cy="2066925"/>
          </a:xfrm>
          <a:custGeom>
            <a:avLst/>
            <a:gdLst>
              <a:gd name="T0" fmla="*/ 0 w 10"/>
              <a:gd name="T1" fmla="*/ 2147483647 h 1302"/>
              <a:gd name="T2" fmla="*/ 0 w 10"/>
              <a:gd name="T3" fmla="*/ 2147483647 h 1302"/>
              <a:gd name="T4" fmla="*/ 2147483647 w 10"/>
              <a:gd name="T5" fmla="*/ 2147483647 h 1302"/>
              <a:gd name="T6" fmla="*/ 2147483647 w 10"/>
              <a:gd name="T7" fmla="*/ 2147483647 h 1302"/>
              <a:gd name="T8" fmla="*/ 0 w 10"/>
              <a:gd name="T9" fmla="*/ 2147483647 h 1302"/>
              <a:gd name="T10" fmla="*/ 0 w 10"/>
              <a:gd name="T11" fmla="*/ 2147483647 h 1302"/>
              <a:gd name="T12" fmla="*/ 0 w 10"/>
              <a:gd name="T13" fmla="*/ 2147483647 h 1302"/>
              <a:gd name="T14" fmla="*/ 0 w 10"/>
              <a:gd name="T15" fmla="*/ 2147483647 h 1302"/>
              <a:gd name="T16" fmla="*/ 2147483647 w 10"/>
              <a:gd name="T17" fmla="*/ 2147483647 h 1302"/>
              <a:gd name="T18" fmla="*/ 2147483647 w 10"/>
              <a:gd name="T19" fmla="*/ 2147483647 h 1302"/>
              <a:gd name="T20" fmla="*/ 0 w 10"/>
              <a:gd name="T21" fmla="*/ 2147483647 h 1302"/>
              <a:gd name="T22" fmla="*/ 0 w 10"/>
              <a:gd name="T23" fmla="*/ 2147483647 h 1302"/>
              <a:gd name="T24" fmla="*/ 0 w 10"/>
              <a:gd name="T25" fmla="*/ 2147483647 h 1302"/>
              <a:gd name="T26" fmla="*/ 0 w 10"/>
              <a:gd name="T27" fmla="*/ 2147483647 h 1302"/>
              <a:gd name="T28" fmla="*/ 2147483647 w 10"/>
              <a:gd name="T29" fmla="*/ 2147483647 h 1302"/>
              <a:gd name="T30" fmla="*/ 2147483647 w 10"/>
              <a:gd name="T31" fmla="*/ 2147483647 h 1302"/>
              <a:gd name="T32" fmla="*/ 0 w 10"/>
              <a:gd name="T33" fmla="*/ 2147483647 h 1302"/>
              <a:gd name="T34" fmla="*/ 0 w 10"/>
              <a:gd name="T35" fmla="*/ 2147483647 h 1302"/>
              <a:gd name="T36" fmla="*/ 0 w 10"/>
              <a:gd name="T37" fmla="*/ 2147483647 h 1302"/>
              <a:gd name="T38" fmla="*/ 0 w 10"/>
              <a:gd name="T39" fmla="*/ 2147483647 h 1302"/>
              <a:gd name="T40" fmla="*/ 2147483647 w 10"/>
              <a:gd name="T41" fmla="*/ 2147483647 h 1302"/>
              <a:gd name="T42" fmla="*/ 2147483647 w 10"/>
              <a:gd name="T43" fmla="*/ 2147483647 h 1302"/>
              <a:gd name="T44" fmla="*/ 0 w 10"/>
              <a:gd name="T45" fmla="*/ 2147483647 h 1302"/>
              <a:gd name="T46" fmla="*/ 0 w 10"/>
              <a:gd name="T47" fmla="*/ 2147483647 h 1302"/>
              <a:gd name="T48" fmla="*/ 0 w 10"/>
              <a:gd name="T49" fmla="*/ 2147483647 h 1302"/>
              <a:gd name="T50" fmla="*/ 0 w 10"/>
              <a:gd name="T51" fmla="*/ 2147483647 h 1302"/>
              <a:gd name="T52" fmla="*/ 2147483647 w 10"/>
              <a:gd name="T53" fmla="*/ 2147483647 h 1302"/>
              <a:gd name="T54" fmla="*/ 2147483647 w 10"/>
              <a:gd name="T55" fmla="*/ 2147483647 h 1302"/>
              <a:gd name="T56" fmla="*/ 0 w 10"/>
              <a:gd name="T57" fmla="*/ 2147483647 h 1302"/>
              <a:gd name="T58" fmla="*/ 0 w 10"/>
              <a:gd name="T59" fmla="*/ 2147483647 h 1302"/>
              <a:gd name="T60" fmla="*/ 0 w 10"/>
              <a:gd name="T61" fmla="*/ 2147483647 h 1302"/>
              <a:gd name="T62" fmla="*/ 0 w 10"/>
              <a:gd name="T63" fmla="*/ 2147483647 h 1302"/>
              <a:gd name="T64" fmla="*/ 2147483647 w 10"/>
              <a:gd name="T65" fmla="*/ 2147483647 h 1302"/>
              <a:gd name="T66" fmla="*/ 2147483647 w 10"/>
              <a:gd name="T67" fmla="*/ 2147483647 h 1302"/>
              <a:gd name="T68" fmla="*/ 0 w 10"/>
              <a:gd name="T69" fmla="*/ 2147483647 h 1302"/>
              <a:gd name="T70" fmla="*/ 0 w 10"/>
              <a:gd name="T71" fmla="*/ 2147483647 h 1302"/>
              <a:gd name="T72" fmla="*/ 0 w 10"/>
              <a:gd name="T73" fmla="*/ 2147483647 h 1302"/>
              <a:gd name="T74" fmla="*/ 0 w 10"/>
              <a:gd name="T75" fmla="*/ 2147483647 h 1302"/>
              <a:gd name="T76" fmla="*/ 2147483647 w 10"/>
              <a:gd name="T77" fmla="*/ 2147483647 h 1302"/>
              <a:gd name="T78" fmla="*/ 2147483647 w 10"/>
              <a:gd name="T79" fmla="*/ 2147483647 h 1302"/>
              <a:gd name="T80" fmla="*/ 0 w 10"/>
              <a:gd name="T81" fmla="*/ 2147483647 h 1302"/>
              <a:gd name="T82" fmla="*/ 0 w 10"/>
              <a:gd name="T83" fmla="*/ 2147483647 h 1302"/>
              <a:gd name="T84" fmla="*/ 0 w 10"/>
              <a:gd name="T85" fmla="*/ 2147483647 h 1302"/>
              <a:gd name="T86" fmla="*/ 0 w 10"/>
              <a:gd name="T87" fmla="*/ 2147483647 h 1302"/>
              <a:gd name="T88" fmla="*/ 2147483647 w 10"/>
              <a:gd name="T89" fmla="*/ 2147483647 h 1302"/>
              <a:gd name="T90" fmla="*/ 2147483647 w 10"/>
              <a:gd name="T91" fmla="*/ 2147483647 h 1302"/>
              <a:gd name="T92" fmla="*/ 0 w 10"/>
              <a:gd name="T93" fmla="*/ 2147483647 h 1302"/>
              <a:gd name="T94" fmla="*/ 0 w 10"/>
              <a:gd name="T95" fmla="*/ 2147483647 h 1302"/>
              <a:gd name="T96" fmla="*/ 0 w 10"/>
              <a:gd name="T97" fmla="*/ 2147483647 h 1302"/>
              <a:gd name="T98" fmla="*/ 0 w 10"/>
              <a:gd name="T99" fmla="*/ 0 h 1302"/>
              <a:gd name="T100" fmla="*/ 2147483647 w 10"/>
              <a:gd name="T101" fmla="*/ 0 h 1302"/>
              <a:gd name="T102" fmla="*/ 2147483647 w 10"/>
              <a:gd name="T103" fmla="*/ 2147483647 h 1302"/>
              <a:gd name="T104" fmla="*/ 0 w 10"/>
              <a:gd name="T105" fmla="*/ 2147483647 h 1302"/>
              <a:gd name="T106" fmla="*/ 0 w 10"/>
              <a:gd name="T107" fmla="*/ 2147483647 h 13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 h="1302">
                <a:moveTo>
                  <a:pt x="0" y="1302"/>
                </a:moveTo>
                <a:lnTo>
                  <a:pt x="0" y="1196"/>
                </a:lnTo>
                <a:lnTo>
                  <a:pt x="10" y="1196"/>
                </a:lnTo>
                <a:lnTo>
                  <a:pt x="10" y="1302"/>
                </a:lnTo>
                <a:lnTo>
                  <a:pt x="0" y="1302"/>
                </a:lnTo>
                <a:close/>
                <a:moveTo>
                  <a:pt x="0" y="1154"/>
                </a:moveTo>
                <a:lnTo>
                  <a:pt x="0" y="1046"/>
                </a:lnTo>
                <a:lnTo>
                  <a:pt x="10" y="1046"/>
                </a:lnTo>
                <a:lnTo>
                  <a:pt x="10" y="1154"/>
                </a:lnTo>
                <a:lnTo>
                  <a:pt x="0" y="1154"/>
                </a:lnTo>
                <a:close/>
                <a:moveTo>
                  <a:pt x="0" y="1004"/>
                </a:moveTo>
                <a:lnTo>
                  <a:pt x="0" y="896"/>
                </a:lnTo>
                <a:lnTo>
                  <a:pt x="10" y="896"/>
                </a:lnTo>
                <a:lnTo>
                  <a:pt x="10" y="1004"/>
                </a:lnTo>
                <a:lnTo>
                  <a:pt x="0" y="1004"/>
                </a:lnTo>
                <a:close/>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7" name="Freeform 63"/>
          <p:cNvSpPr>
            <a:spLocks noEditPoints="1"/>
          </p:cNvSpPr>
          <p:nvPr userDrawn="1"/>
        </p:nvSpPr>
        <p:spPr bwMode="auto">
          <a:xfrm>
            <a:off x="3308350" y="4799013"/>
            <a:ext cx="15875" cy="2066925"/>
          </a:xfrm>
          <a:custGeom>
            <a:avLst/>
            <a:gdLst>
              <a:gd name="T0" fmla="*/ 0 w 10"/>
              <a:gd name="T1" fmla="*/ 2147483647 h 1302"/>
              <a:gd name="T2" fmla="*/ 0 w 10"/>
              <a:gd name="T3" fmla="*/ 2147483647 h 1302"/>
              <a:gd name="T4" fmla="*/ 2147483647 w 10"/>
              <a:gd name="T5" fmla="*/ 2147483647 h 1302"/>
              <a:gd name="T6" fmla="*/ 2147483647 w 10"/>
              <a:gd name="T7" fmla="*/ 2147483647 h 1302"/>
              <a:gd name="T8" fmla="*/ 0 w 10"/>
              <a:gd name="T9" fmla="*/ 2147483647 h 1302"/>
              <a:gd name="T10" fmla="*/ 0 w 10"/>
              <a:gd name="T11" fmla="*/ 2147483647 h 1302"/>
              <a:gd name="T12" fmla="*/ 0 w 10"/>
              <a:gd name="T13" fmla="*/ 2147483647 h 1302"/>
              <a:gd name="T14" fmla="*/ 0 w 10"/>
              <a:gd name="T15" fmla="*/ 2147483647 h 1302"/>
              <a:gd name="T16" fmla="*/ 2147483647 w 10"/>
              <a:gd name="T17" fmla="*/ 2147483647 h 1302"/>
              <a:gd name="T18" fmla="*/ 2147483647 w 10"/>
              <a:gd name="T19" fmla="*/ 2147483647 h 1302"/>
              <a:gd name="T20" fmla="*/ 0 w 10"/>
              <a:gd name="T21" fmla="*/ 2147483647 h 1302"/>
              <a:gd name="T22" fmla="*/ 0 w 10"/>
              <a:gd name="T23" fmla="*/ 2147483647 h 1302"/>
              <a:gd name="T24" fmla="*/ 0 w 10"/>
              <a:gd name="T25" fmla="*/ 2147483647 h 1302"/>
              <a:gd name="T26" fmla="*/ 0 w 10"/>
              <a:gd name="T27" fmla="*/ 2147483647 h 1302"/>
              <a:gd name="T28" fmla="*/ 2147483647 w 10"/>
              <a:gd name="T29" fmla="*/ 2147483647 h 1302"/>
              <a:gd name="T30" fmla="*/ 2147483647 w 10"/>
              <a:gd name="T31" fmla="*/ 2147483647 h 1302"/>
              <a:gd name="T32" fmla="*/ 0 w 10"/>
              <a:gd name="T33" fmla="*/ 2147483647 h 1302"/>
              <a:gd name="T34" fmla="*/ 0 w 10"/>
              <a:gd name="T35" fmla="*/ 2147483647 h 1302"/>
              <a:gd name="T36" fmla="*/ 0 w 10"/>
              <a:gd name="T37" fmla="*/ 2147483647 h 1302"/>
              <a:gd name="T38" fmla="*/ 0 w 10"/>
              <a:gd name="T39" fmla="*/ 2147483647 h 1302"/>
              <a:gd name="T40" fmla="*/ 2147483647 w 10"/>
              <a:gd name="T41" fmla="*/ 2147483647 h 1302"/>
              <a:gd name="T42" fmla="*/ 2147483647 w 10"/>
              <a:gd name="T43" fmla="*/ 2147483647 h 1302"/>
              <a:gd name="T44" fmla="*/ 0 w 10"/>
              <a:gd name="T45" fmla="*/ 2147483647 h 1302"/>
              <a:gd name="T46" fmla="*/ 0 w 10"/>
              <a:gd name="T47" fmla="*/ 2147483647 h 1302"/>
              <a:gd name="T48" fmla="*/ 0 w 10"/>
              <a:gd name="T49" fmla="*/ 2147483647 h 1302"/>
              <a:gd name="T50" fmla="*/ 0 w 10"/>
              <a:gd name="T51" fmla="*/ 2147483647 h 1302"/>
              <a:gd name="T52" fmla="*/ 2147483647 w 10"/>
              <a:gd name="T53" fmla="*/ 2147483647 h 1302"/>
              <a:gd name="T54" fmla="*/ 2147483647 w 10"/>
              <a:gd name="T55" fmla="*/ 2147483647 h 1302"/>
              <a:gd name="T56" fmla="*/ 0 w 10"/>
              <a:gd name="T57" fmla="*/ 2147483647 h 1302"/>
              <a:gd name="T58" fmla="*/ 0 w 10"/>
              <a:gd name="T59" fmla="*/ 2147483647 h 1302"/>
              <a:gd name="T60" fmla="*/ 0 w 10"/>
              <a:gd name="T61" fmla="*/ 2147483647 h 1302"/>
              <a:gd name="T62" fmla="*/ 0 w 10"/>
              <a:gd name="T63" fmla="*/ 2147483647 h 1302"/>
              <a:gd name="T64" fmla="*/ 2147483647 w 10"/>
              <a:gd name="T65" fmla="*/ 2147483647 h 1302"/>
              <a:gd name="T66" fmla="*/ 2147483647 w 10"/>
              <a:gd name="T67" fmla="*/ 2147483647 h 1302"/>
              <a:gd name="T68" fmla="*/ 0 w 10"/>
              <a:gd name="T69" fmla="*/ 2147483647 h 1302"/>
              <a:gd name="T70" fmla="*/ 0 w 10"/>
              <a:gd name="T71" fmla="*/ 2147483647 h 1302"/>
              <a:gd name="T72" fmla="*/ 0 w 10"/>
              <a:gd name="T73" fmla="*/ 2147483647 h 1302"/>
              <a:gd name="T74" fmla="*/ 0 w 10"/>
              <a:gd name="T75" fmla="*/ 2147483647 h 1302"/>
              <a:gd name="T76" fmla="*/ 2147483647 w 10"/>
              <a:gd name="T77" fmla="*/ 2147483647 h 1302"/>
              <a:gd name="T78" fmla="*/ 2147483647 w 10"/>
              <a:gd name="T79" fmla="*/ 2147483647 h 1302"/>
              <a:gd name="T80" fmla="*/ 0 w 10"/>
              <a:gd name="T81" fmla="*/ 2147483647 h 1302"/>
              <a:gd name="T82" fmla="*/ 0 w 10"/>
              <a:gd name="T83" fmla="*/ 2147483647 h 1302"/>
              <a:gd name="T84" fmla="*/ 0 w 10"/>
              <a:gd name="T85" fmla="*/ 2147483647 h 1302"/>
              <a:gd name="T86" fmla="*/ 0 w 10"/>
              <a:gd name="T87" fmla="*/ 2147483647 h 1302"/>
              <a:gd name="T88" fmla="*/ 2147483647 w 10"/>
              <a:gd name="T89" fmla="*/ 2147483647 h 1302"/>
              <a:gd name="T90" fmla="*/ 2147483647 w 10"/>
              <a:gd name="T91" fmla="*/ 2147483647 h 1302"/>
              <a:gd name="T92" fmla="*/ 0 w 10"/>
              <a:gd name="T93" fmla="*/ 2147483647 h 1302"/>
              <a:gd name="T94" fmla="*/ 0 w 10"/>
              <a:gd name="T95" fmla="*/ 2147483647 h 1302"/>
              <a:gd name="T96" fmla="*/ 0 w 10"/>
              <a:gd name="T97" fmla="*/ 2147483647 h 1302"/>
              <a:gd name="T98" fmla="*/ 0 w 10"/>
              <a:gd name="T99" fmla="*/ 0 h 1302"/>
              <a:gd name="T100" fmla="*/ 2147483647 w 10"/>
              <a:gd name="T101" fmla="*/ 0 h 1302"/>
              <a:gd name="T102" fmla="*/ 2147483647 w 10"/>
              <a:gd name="T103" fmla="*/ 2147483647 h 1302"/>
              <a:gd name="T104" fmla="*/ 0 w 10"/>
              <a:gd name="T105" fmla="*/ 2147483647 h 1302"/>
              <a:gd name="T106" fmla="*/ 0 w 10"/>
              <a:gd name="T107" fmla="*/ 2147483647 h 13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 h="1302">
                <a:moveTo>
                  <a:pt x="0" y="1302"/>
                </a:moveTo>
                <a:lnTo>
                  <a:pt x="0" y="1196"/>
                </a:lnTo>
                <a:lnTo>
                  <a:pt x="10" y="1196"/>
                </a:lnTo>
                <a:lnTo>
                  <a:pt x="10" y="1302"/>
                </a:lnTo>
                <a:lnTo>
                  <a:pt x="0" y="1302"/>
                </a:lnTo>
                <a:close/>
                <a:moveTo>
                  <a:pt x="0" y="1154"/>
                </a:moveTo>
                <a:lnTo>
                  <a:pt x="0" y="1046"/>
                </a:lnTo>
                <a:lnTo>
                  <a:pt x="10" y="1046"/>
                </a:lnTo>
                <a:lnTo>
                  <a:pt x="10" y="1154"/>
                </a:lnTo>
                <a:lnTo>
                  <a:pt x="0" y="1154"/>
                </a:lnTo>
                <a:close/>
                <a:moveTo>
                  <a:pt x="0" y="1004"/>
                </a:moveTo>
                <a:lnTo>
                  <a:pt x="0" y="896"/>
                </a:lnTo>
                <a:lnTo>
                  <a:pt x="10" y="896"/>
                </a:lnTo>
                <a:lnTo>
                  <a:pt x="10" y="1004"/>
                </a:lnTo>
                <a:lnTo>
                  <a:pt x="0" y="1004"/>
                </a:lnTo>
                <a:close/>
                <a:moveTo>
                  <a:pt x="0" y="854"/>
                </a:moveTo>
                <a:lnTo>
                  <a:pt x="0" y="748"/>
                </a:lnTo>
                <a:lnTo>
                  <a:pt x="10" y="748"/>
                </a:lnTo>
                <a:lnTo>
                  <a:pt x="10" y="854"/>
                </a:lnTo>
                <a:lnTo>
                  <a:pt x="0" y="854"/>
                </a:lnTo>
                <a:close/>
                <a:moveTo>
                  <a:pt x="0" y="704"/>
                </a:moveTo>
                <a:lnTo>
                  <a:pt x="0" y="598"/>
                </a:lnTo>
                <a:lnTo>
                  <a:pt x="10" y="598"/>
                </a:lnTo>
                <a:lnTo>
                  <a:pt x="10" y="704"/>
                </a:lnTo>
                <a:lnTo>
                  <a:pt x="0" y="704"/>
                </a:lnTo>
                <a:close/>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8" name="Freeform 64"/>
          <p:cNvSpPr>
            <a:spLocks noEditPoints="1"/>
          </p:cNvSpPr>
          <p:nvPr userDrawn="1"/>
        </p:nvSpPr>
        <p:spPr bwMode="auto">
          <a:xfrm>
            <a:off x="3984625" y="5033963"/>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8"/>
                </a:moveTo>
                <a:lnTo>
                  <a:pt x="0" y="150"/>
                </a:lnTo>
                <a:lnTo>
                  <a:pt x="10" y="150"/>
                </a:lnTo>
                <a:lnTo>
                  <a:pt x="10" y="258"/>
                </a:lnTo>
                <a:lnTo>
                  <a:pt x="0" y="258"/>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49" name="Freeform 65"/>
          <p:cNvSpPr>
            <a:spLocks noEditPoints="1"/>
          </p:cNvSpPr>
          <p:nvPr userDrawn="1"/>
        </p:nvSpPr>
        <p:spPr bwMode="auto">
          <a:xfrm>
            <a:off x="3886200" y="5033963"/>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8"/>
                </a:moveTo>
                <a:lnTo>
                  <a:pt x="0" y="150"/>
                </a:lnTo>
                <a:lnTo>
                  <a:pt x="10" y="150"/>
                </a:lnTo>
                <a:lnTo>
                  <a:pt x="10" y="258"/>
                </a:lnTo>
                <a:lnTo>
                  <a:pt x="0" y="258"/>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50" name="Freeform 66"/>
          <p:cNvSpPr>
            <a:spLocks noEditPoints="1"/>
          </p:cNvSpPr>
          <p:nvPr userDrawn="1"/>
        </p:nvSpPr>
        <p:spPr bwMode="auto">
          <a:xfrm>
            <a:off x="3787775" y="5033963"/>
            <a:ext cx="15875" cy="644525"/>
          </a:xfrm>
          <a:custGeom>
            <a:avLst/>
            <a:gdLst>
              <a:gd name="T0" fmla="*/ 0 w 10"/>
              <a:gd name="T1" fmla="*/ 2147483647 h 406"/>
              <a:gd name="T2" fmla="*/ 0 w 10"/>
              <a:gd name="T3" fmla="*/ 2147483647 h 406"/>
              <a:gd name="T4" fmla="*/ 2147483647 w 10"/>
              <a:gd name="T5" fmla="*/ 2147483647 h 406"/>
              <a:gd name="T6" fmla="*/ 2147483647 w 10"/>
              <a:gd name="T7" fmla="*/ 2147483647 h 406"/>
              <a:gd name="T8" fmla="*/ 0 w 10"/>
              <a:gd name="T9" fmla="*/ 2147483647 h 406"/>
              <a:gd name="T10" fmla="*/ 0 w 10"/>
              <a:gd name="T11" fmla="*/ 2147483647 h 406"/>
              <a:gd name="T12" fmla="*/ 0 w 10"/>
              <a:gd name="T13" fmla="*/ 2147483647 h 406"/>
              <a:gd name="T14" fmla="*/ 0 w 10"/>
              <a:gd name="T15" fmla="*/ 2147483647 h 406"/>
              <a:gd name="T16" fmla="*/ 2147483647 w 10"/>
              <a:gd name="T17" fmla="*/ 2147483647 h 406"/>
              <a:gd name="T18" fmla="*/ 2147483647 w 10"/>
              <a:gd name="T19" fmla="*/ 2147483647 h 406"/>
              <a:gd name="T20" fmla="*/ 0 w 10"/>
              <a:gd name="T21" fmla="*/ 2147483647 h 406"/>
              <a:gd name="T22" fmla="*/ 0 w 10"/>
              <a:gd name="T23" fmla="*/ 2147483647 h 406"/>
              <a:gd name="T24" fmla="*/ 0 w 10"/>
              <a:gd name="T25" fmla="*/ 2147483647 h 406"/>
              <a:gd name="T26" fmla="*/ 0 w 10"/>
              <a:gd name="T27" fmla="*/ 0 h 406"/>
              <a:gd name="T28" fmla="*/ 2147483647 w 10"/>
              <a:gd name="T29" fmla="*/ 0 h 406"/>
              <a:gd name="T30" fmla="*/ 2147483647 w 10"/>
              <a:gd name="T31" fmla="*/ 2147483647 h 406"/>
              <a:gd name="T32" fmla="*/ 0 w 10"/>
              <a:gd name="T33" fmla="*/ 2147483647 h 406"/>
              <a:gd name="T34" fmla="*/ 0 w 10"/>
              <a:gd name="T35" fmla="*/ 2147483647 h 4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 h="406">
                <a:moveTo>
                  <a:pt x="0" y="406"/>
                </a:moveTo>
                <a:lnTo>
                  <a:pt x="0" y="300"/>
                </a:lnTo>
                <a:lnTo>
                  <a:pt x="10" y="300"/>
                </a:lnTo>
                <a:lnTo>
                  <a:pt x="10" y="406"/>
                </a:lnTo>
                <a:lnTo>
                  <a:pt x="0" y="406"/>
                </a:lnTo>
                <a:close/>
                <a:moveTo>
                  <a:pt x="0" y="258"/>
                </a:moveTo>
                <a:lnTo>
                  <a:pt x="0" y="150"/>
                </a:lnTo>
                <a:lnTo>
                  <a:pt x="10" y="150"/>
                </a:lnTo>
                <a:lnTo>
                  <a:pt x="10" y="258"/>
                </a:lnTo>
                <a:lnTo>
                  <a:pt x="0" y="258"/>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51" name="Freeform 67"/>
          <p:cNvSpPr>
            <a:spLocks noEditPoints="1"/>
          </p:cNvSpPr>
          <p:nvPr userDrawn="1"/>
        </p:nvSpPr>
        <p:spPr bwMode="auto">
          <a:xfrm>
            <a:off x="3689350" y="5033963"/>
            <a:ext cx="19050" cy="644525"/>
          </a:xfrm>
          <a:custGeom>
            <a:avLst/>
            <a:gdLst>
              <a:gd name="T0" fmla="*/ 0 w 12"/>
              <a:gd name="T1" fmla="*/ 2147483647 h 406"/>
              <a:gd name="T2" fmla="*/ 0 w 12"/>
              <a:gd name="T3" fmla="*/ 2147483647 h 406"/>
              <a:gd name="T4" fmla="*/ 2147483647 w 12"/>
              <a:gd name="T5" fmla="*/ 2147483647 h 406"/>
              <a:gd name="T6" fmla="*/ 2147483647 w 12"/>
              <a:gd name="T7" fmla="*/ 2147483647 h 406"/>
              <a:gd name="T8" fmla="*/ 0 w 12"/>
              <a:gd name="T9" fmla="*/ 2147483647 h 406"/>
              <a:gd name="T10" fmla="*/ 0 w 12"/>
              <a:gd name="T11" fmla="*/ 2147483647 h 406"/>
              <a:gd name="T12" fmla="*/ 0 w 12"/>
              <a:gd name="T13" fmla="*/ 2147483647 h 406"/>
              <a:gd name="T14" fmla="*/ 0 w 12"/>
              <a:gd name="T15" fmla="*/ 2147483647 h 406"/>
              <a:gd name="T16" fmla="*/ 2147483647 w 12"/>
              <a:gd name="T17" fmla="*/ 2147483647 h 406"/>
              <a:gd name="T18" fmla="*/ 2147483647 w 12"/>
              <a:gd name="T19" fmla="*/ 2147483647 h 406"/>
              <a:gd name="T20" fmla="*/ 0 w 12"/>
              <a:gd name="T21" fmla="*/ 2147483647 h 406"/>
              <a:gd name="T22" fmla="*/ 0 w 12"/>
              <a:gd name="T23" fmla="*/ 2147483647 h 406"/>
              <a:gd name="T24" fmla="*/ 0 w 12"/>
              <a:gd name="T25" fmla="*/ 2147483647 h 406"/>
              <a:gd name="T26" fmla="*/ 0 w 12"/>
              <a:gd name="T27" fmla="*/ 0 h 406"/>
              <a:gd name="T28" fmla="*/ 2147483647 w 12"/>
              <a:gd name="T29" fmla="*/ 0 h 406"/>
              <a:gd name="T30" fmla="*/ 2147483647 w 12"/>
              <a:gd name="T31" fmla="*/ 2147483647 h 406"/>
              <a:gd name="T32" fmla="*/ 0 w 12"/>
              <a:gd name="T33" fmla="*/ 2147483647 h 406"/>
              <a:gd name="T34" fmla="*/ 0 w 12"/>
              <a:gd name="T35" fmla="*/ 2147483647 h 4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 h="406">
                <a:moveTo>
                  <a:pt x="0" y="406"/>
                </a:moveTo>
                <a:lnTo>
                  <a:pt x="0" y="300"/>
                </a:lnTo>
                <a:lnTo>
                  <a:pt x="12" y="300"/>
                </a:lnTo>
                <a:lnTo>
                  <a:pt x="12" y="406"/>
                </a:lnTo>
                <a:lnTo>
                  <a:pt x="0" y="406"/>
                </a:lnTo>
                <a:close/>
                <a:moveTo>
                  <a:pt x="0" y="258"/>
                </a:moveTo>
                <a:lnTo>
                  <a:pt x="0" y="150"/>
                </a:lnTo>
                <a:lnTo>
                  <a:pt x="12" y="150"/>
                </a:lnTo>
                <a:lnTo>
                  <a:pt x="12" y="258"/>
                </a:lnTo>
                <a:lnTo>
                  <a:pt x="0" y="258"/>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52" name="Freeform 68"/>
          <p:cNvSpPr>
            <a:spLocks noEditPoints="1"/>
          </p:cNvSpPr>
          <p:nvPr userDrawn="1"/>
        </p:nvSpPr>
        <p:spPr bwMode="auto">
          <a:xfrm>
            <a:off x="4378325" y="551021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53" name="Freeform 69"/>
          <p:cNvSpPr>
            <a:spLocks noEditPoints="1"/>
          </p:cNvSpPr>
          <p:nvPr userDrawn="1"/>
        </p:nvSpPr>
        <p:spPr bwMode="auto">
          <a:xfrm>
            <a:off x="4279900" y="551021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54" name="Freeform 70"/>
          <p:cNvSpPr>
            <a:spLocks noEditPoints="1"/>
          </p:cNvSpPr>
          <p:nvPr userDrawn="1"/>
        </p:nvSpPr>
        <p:spPr bwMode="auto">
          <a:xfrm>
            <a:off x="4181475" y="5033963"/>
            <a:ext cx="15875" cy="882650"/>
          </a:xfrm>
          <a:custGeom>
            <a:avLst/>
            <a:gdLst>
              <a:gd name="T0" fmla="*/ 0 w 10"/>
              <a:gd name="T1" fmla="*/ 2147483647 h 556"/>
              <a:gd name="T2" fmla="*/ 0 w 10"/>
              <a:gd name="T3" fmla="*/ 2147483647 h 556"/>
              <a:gd name="T4" fmla="*/ 2147483647 w 10"/>
              <a:gd name="T5" fmla="*/ 2147483647 h 556"/>
              <a:gd name="T6" fmla="*/ 2147483647 w 10"/>
              <a:gd name="T7" fmla="*/ 2147483647 h 556"/>
              <a:gd name="T8" fmla="*/ 0 w 10"/>
              <a:gd name="T9" fmla="*/ 2147483647 h 556"/>
              <a:gd name="T10" fmla="*/ 0 w 10"/>
              <a:gd name="T11" fmla="*/ 2147483647 h 556"/>
              <a:gd name="T12" fmla="*/ 0 w 10"/>
              <a:gd name="T13" fmla="*/ 2147483647 h 556"/>
              <a:gd name="T14" fmla="*/ 0 w 10"/>
              <a:gd name="T15" fmla="*/ 2147483647 h 556"/>
              <a:gd name="T16" fmla="*/ 2147483647 w 10"/>
              <a:gd name="T17" fmla="*/ 2147483647 h 556"/>
              <a:gd name="T18" fmla="*/ 2147483647 w 10"/>
              <a:gd name="T19" fmla="*/ 2147483647 h 556"/>
              <a:gd name="T20" fmla="*/ 0 w 10"/>
              <a:gd name="T21" fmla="*/ 2147483647 h 556"/>
              <a:gd name="T22" fmla="*/ 0 w 10"/>
              <a:gd name="T23" fmla="*/ 2147483647 h 556"/>
              <a:gd name="T24" fmla="*/ 0 w 10"/>
              <a:gd name="T25" fmla="*/ 2147483647 h 556"/>
              <a:gd name="T26" fmla="*/ 0 w 10"/>
              <a:gd name="T27" fmla="*/ 2147483647 h 556"/>
              <a:gd name="T28" fmla="*/ 2147483647 w 10"/>
              <a:gd name="T29" fmla="*/ 2147483647 h 556"/>
              <a:gd name="T30" fmla="*/ 2147483647 w 10"/>
              <a:gd name="T31" fmla="*/ 2147483647 h 556"/>
              <a:gd name="T32" fmla="*/ 0 w 10"/>
              <a:gd name="T33" fmla="*/ 2147483647 h 556"/>
              <a:gd name="T34" fmla="*/ 0 w 10"/>
              <a:gd name="T35" fmla="*/ 2147483647 h 556"/>
              <a:gd name="T36" fmla="*/ 0 w 10"/>
              <a:gd name="T37" fmla="*/ 2147483647 h 556"/>
              <a:gd name="T38" fmla="*/ 0 w 10"/>
              <a:gd name="T39" fmla="*/ 0 h 556"/>
              <a:gd name="T40" fmla="*/ 2147483647 w 10"/>
              <a:gd name="T41" fmla="*/ 0 h 556"/>
              <a:gd name="T42" fmla="*/ 2147483647 w 10"/>
              <a:gd name="T43" fmla="*/ 2147483647 h 556"/>
              <a:gd name="T44" fmla="*/ 0 w 10"/>
              <a:gd name="T45" fmla="*/ 2147483647 h 556"/>
              <a:gd name="T46" fmla="*/ 0 w 10"/>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6">
                <a:moveTo>
                  <a:pt x="0" y="556"/>
                </a:moveTo>
                <a:lnTo>
                  <a:pt x="0" y="450"/>
                </a:lnTo>
                <a:lnTo>
                  <a:pt x="10" y="450"/>
                </a:lnTo>
                <a:lnTo>
                  <a:pt x="10" y="556"/>
                </a:lnTo>
                <a:lnTo>
                  <a:pt x="0" y="556"/>
                </a:lnTo>
                <a:close/>
                <a:moveTo>
                  <a:pt x="0" y="406"/>
                </a:moveTo>
                <a:lnTo>
                  <a:pt x="0" y="300"/>
                </a:lnTo>
                <a:lnTo>
                  <a:pt x="10" y="300"/>
                </a:lnTo>
                <a:lnTo>
                  <a:pt x="10" y="406"/>
                </a:lnTo>
                <a:lnTo>
                  <a:pt x="0" y="406"/>
                </a:lnTo>
                <a:close/>
                <a:moveTo>
                  <a:pt x="0" y="258"/>
                </a:moveTo>
                <a:lnTo>
                  <a:pt x="0" y="150"/>
                </a:lnTo>
                <a:lnTo>
                  <a:pt x="10" y="150"/>
                </a:lnTo>
                <a:lnTo>
                  <a:pt x="10" y="258"/>
                </a:lnTo>
                <a:lnTo>
                  <a:pt x="0" y="258"/>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55" name="Freeform 71"/>
          <p:cNvSpPr>
            <a:spLocks noEditPoints="1"/>
          </p:cNvSpPr>
          <p:nvPr userDrawn="1"/>
        </p:nvSpPr>
        <p:spPr bwMode="auto">
          <a:xfrm>
            <a:off x="4083050" y="5033963"/>
            <a:ext cx="19050" cy="882650"/>
          </a:xfrm>
          <a:custGeom>
            <a:avLst/>
            <a:gdLst>
              <a:gd name="T0" fmla="*/ 0 w 12"/>
              <a:gd name="T1" fmla="*/ 2147483647 h 556"/>
              <a:gd name="T2" fmla="*/ 0 w 12"/>
              <a:gd name="T3" fmla="*/ 2147483647 h 556"/>
              <a:gd name="T4" fmla="*/ 2147483647 w 12"/>
              <a:gd name="T5" fmla="*/ 2147483647 h 556"/>
              <a:gd name="T6" fmla="*/ 2147483647 w 12"/>
              <a:gd name="T7" fmla="*/ 2147483647 h 556"/>
              <a:gd name="T8" fmla="*/ 0 w 12"/>
              <a:gd name="T9" fmla="*/ 2147483647 h 556"/>
              <a:gd name="T10" fmla="*/ 0 w 12"/>
              <a:gd name="T11" fmla="*/ 2147483647 h 556"/>
              <a:gd name="T12" fmla="*/ 0 w 12"/>
              <a:gd name="T13" fmla="*/ 2147483647 h 556"/>
              <a:gd name="T14" fmla="*/ 0 w 12"/>
              <a:gd name="T15" fmla="*/ 2147483647 h 556"/>
              <a:gd name="T16" fmla="*/ 2147483647 w 12"/>
              <a:gd name="T17" fmla="*/ 2147483647 h 556"/>
              <a:gd name="T18" fmla="*/ 2147483647 w 12"/>
              <a:gd name="T19" fmla="*/ 2147483647 h 556"/>
              <a:gd name="T20" fmla="*/ 0 w 12"/>
              <a:gd name="T21" fmla="*/ 2147483647 h 556"/>
              <a:gd name="T22" fmla="*/ 0 w 12"/>
              <a:gd name="T23" fmla="*/ 2147483647 h 556"/>
              <a:gd name="T24" fmla="*/ 0 w 12"/>
              <a:gd name="T25" fmla="*/ 2147483647 h 556"/>
              <a:gd name="T26" fmla="*/ 0 w 12"/>
              <a:gd name="T27" fmla="*/ 2147483647 h 556"/>
              <a:gd name="T28" fmla="*/ 2147483647 w 12"/>
              <a:gd name="T29" fmla="*/ 2147483647 h 556"/>
              <a:gd name="T30" fmla="*/ 2147483647 w 12"/>
              <a:gd name="T31" fmla="*/ 2147483647 h 556"/>
              <a:gd name="T32" fmla="*/ 0 w 12"/>
              <a:gd name="T33" fmla="*/ 2147483647 h 556"/>
              <a:gd name="T34" fmla="*/ 0 w 12"/>
              <a:gd name="T35" fmla="*/ 2147483647 h 556"/>
              <a:gd name="T36" fmla="*/ 0 w 12"/>
              <a:gd name="T37" fmla="*/ 2147483647 h 556"/>
              <a:gd name="T38" fmla="*/ 0 w 12"/>
              <a:gd name="T39" fmla="*/ 0 h 556"/>
              <a:gd name="T40" fmla="*/ 2147483647 w 12"/>
              <a:gd name="T41" fmla="*/ 0 h 556"/>
              <a:gd name="T42" fmla="*/ 2147483647 w 12"/>
              <a:gd name="T43" fmla="*/ 2147483647 h 556"/>
              <a:gd name="T44" fmla="*/ 0 w 12"/>
              <a:gd name="T45" fmla="*/ 2147483647 h 556"/>
              <a:gd name="T46" fmla="*/ 0 w 12"/>
              <a:gd name="T47" fmla="*/ 2147483647 h 5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 h="556">
                <a:moveTo>
                  <a:pt x="0" y="556"/>
                </a:moveTo>
                <a:lnTo>
                  <a:pt x="0" y="450"/>
                </a:lnTo>
                <a:lnTo>
                  <a:pt x="12" y="450"/>
                </a:lnTo>
                <a:lnTo>
                  <a:pt x="12" y="556"/>
                </a:lnTo>
                <a:lnTo>
                  <a:pt x="0" y="556"/>
                </a:lnTo>
                <a:close/>
                <a:moveTo>
                  <a:pt x="0" y="406"/>
                </a:moveTo>
                <a:lnTo>
                  <a:pt x="0" y="300"/>
                </a:lnTo>
                <a:lnTo>
                  <a:pt x="12" y="300"/>
                </a:lnTo>
                <a:lnTo>
                  <a:pt x="12" y="406"/>
                </a:lnTo>
                <a:lnTo>
                  <a:pt x="0" y="406"/>
                </a:lnTo>
                <a:close/>
                <a:moveTo>
                  <a:pt x="0" y="258"/>
                </a:moveTo>
                <a:lnTo>
                  <a:pt x="0" y="150"/>
                </a:lnTo>
                <a:lnTo>
                  <a:pt x="12" y="150"/>
                </a:lnTo>
                <a:lnTo>
                  <a:pt x="12" y="258"/>
                </a:lnTo>
                <a:lnTo>
                  <a:pt x="0" y="258"/>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56" name="Freeform 72"/>
          <p:cNvSpPr>
            <a:spLocks noEditPoints="1"/>
          </p:cNvSpPr>
          <p:nvPr userDrawn="1"/>
        </p:nvSpPr>
        <p:spPr bwMode="auto">
          <a:xfrm>
            <a:off x="4759325" y="57483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57" name="Freeform 73"/>
          <p:cNvSpPr>
            <a:spLocks noEditPoints="1"/>
          </p:cNvSpPr>
          <p:nvPr userDrawn="1"/>
        </p:nvSpPr>
        <p:spPr bwMode="auto">
          <a:xfrm>
            <a:off x="4660900" y="5510213"/>
            <a:ext cx="15875" cy="644525"/>
          </a:xfrm>
          <a:custGeom>
            <a:avLst/>
            <a:gdLst>
              <a:gd name="T0" fmla="*/ 0 w 10"/>
              <a:gd name="T1" fmla="*/ 2147483647 h 406"/>
              <a:gd name="T2" fmla="*/ 0 w 10"/>
              <a:gd name="T3" fmla="*/ 2147483647 h 406"/>
              <a:gd name="T4" fmla="*/ 2147483647 w 10"/>
              <a:gd name="T5" fmla="*/ 2147483647 h 406"/>
              <a:gd name="T6" fmla="*/ 2147483647 w 10"/>
              <a:gd name="T7" fmla="*/ 2147483647 h 406"/>
              <a:gd name="T8" fmla="*/ 0 w 10"/>
              <a:gd name="T9" fmla="*/ 2147483647 h 406"/>
              <a:gd name="T10" fmla="*/ 0 w 10"/>
              <a:gd name="T11" fmla="*/ 2147483647 h 406"/>
              <a:gd name="T12" fmla="*/ 0 w 10"/>
              <a:gd name="T13" fmla="*/ 2147483647 h 406"/>
              <a:gd name="T14" fmla="*/ 0 w 10"/>
              <a:gd name="T15" fmla="*/ 2147483647 h 406"/>
              <a:gd name="T16" fmla="*/ 2147483647 w 10"/>
              <a:gd name="T17" fmla="*/ 2147483647 h 406"/>
              <a:gd name="T18" fmla="*/ 2147483647 w 10"/>
              <a:gd name="T19" fmla="*/ 2147483647 h 406"/>
              <a:gd name="T20" fmla="*/ 0 w 10"/>
              <a:gd name="T21" fmla="*/ 2147483647 h 406"/>
              <a:gd name="T22" fmla="*/ 0 w 10"/>
              <a:gd name="T23" fmla="*/ 2147483647 h 406"/>
              <a:gd name="T24" fmla="*/ 0 w 10"/>
              <a:gd name="T25" fmla="*/ 2147483647 h 406"/>
              <a:gd name="T26" fmla="*/ 0 w 10"/>
              <a:gd name="T27" fmla="*/ 0 h 406"/>
              <a:gd name="T28" fmla="*/ 2147483647 w 10"/>
              <a:gd name="T29" fmla="*/ 0 h 406"/>
              <a:gd name="T30" fmla="*/ 2147483647 w 10"/>
              <a:gd name="T31" fmla="*/ 2147483647 h 406"/>
              <a:gd name="T32" fmla="*/ 0 w 10"/>
              <a:gd name="T33" fmla="*/ 2147483647 h 406"/>
              <a:gd name="T34" fmla="*/ 0 w 10"/>
              <a:gd name="T35" fmla="*/ 2147483647 h 4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 h="406">
                <a:moveTo>
                  <a:pt x="0" y="406"/>
                </a:moveTo>
                <a:lnTo>
                  <a:pt x="0" y="300"/>
                </a:lnTo>
                <a:lnTo>
                  <a:pt x="10" y="300"/>
                </a:lnTo>
                <a:lnTo>
                  <a:pt x="10" y="406"/>
                </a:lnTo>
                <a:lnTo>
                  <a:pt x="0" y="406"/>
                </a:lnTo>
                <a:close/>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58" name="Freeform 74"/>
          <p:cNvSpPr>
            <a:spLocks noEditPoints="1"/>
          </p:cNvSpPr>
          <p:nvPr userDrawn="1"/>
        </p:nvSpPr>
        <p:spPr bwMode="auto">
          <a:xfrm>
            <a:off x="4562475" y="5510213"/>
            <a:ext cx="19050" cy="644525"/>
          </a:xfrm>
          <a:custGeom>
            <a:avLst/>
            <a:gdLst>
              <a:gd name="T0" fmla="*/ 0 w 12"/>
              <a:gd name="T1" fmla="*/ 2147483647 h 406"/>
              <a:gd name="T2" fmla="*/ 0 w 12"/>
              <a:gd name="T3" fmla="*/ 2147483647 h 406"/>
              <a:gd name="T4" fmla="*/ 2147483647 w 12"/>
              <a:gd name="T5" fmla="*/ 2147483647 h 406"/>
              <a:gd name="T6" fmla="*/ 2147483647 w 12"/>
              <a:gd name="T7" fmla="*/ 2147483647 h 406"/>
              <a:gd name="T8" fmla="*/ 0 w 12"/>
              <a:gd name="T9" fmla="*/ 2147483647 h 406"/>
              <a:gd name="T10" fmla="*/ 0 w 12"/>
              <a:gd name="T11" fmla="*/ 2147483647 h 406"/>
              <a:gd name="T12" fmla="*/ 0 w 12"/>
              <a:gd name="T13" fmla="*/ 2147483647 h 406"/>
              <a:gd name="T14" fmla="*/ 0 w 12"/>
              <a:gd name="T15" fmla="*/ 2147483647 h 406"/>
              <a:gd name="T16" fmla="*/ 2147483647 w 12"/>
              <a:gd name="T17" fmla="*/ 2147483647 h 406"/>
              <a:gd name="T18" fmla="*/ 2147483647 w 12"/>
              <a:gd name="T19" fmla="*/ 2147483647 h 406"/>
              <a:gd name="T20" fmla="*/ 0 w 12"/>
              <a:gd name="T21" fmla="*/ 2147483647 h 406"/>
              <a:gd name="T22" fmla="*/ 0 w 12"/>
              <a:gd name="T23" fmla="*/ 2147483647 h 406"/>
              <a:gd name="T24" fmla="*/ 0 w 12"/>
              <a:gd name="T25" fmla="*/ 2147483647 h 406"/>
              <a:gd name="T26" fmla="*/ 0 w 12"/>
              <a:gd name="T27" fmla="*/ 0 h 406"/>
              <a:gd name="T28" fmla="*/ 2147483647 w 12"/>
              <a:gd name="T29" fmla="*/ 0 h 406"/>
              <a:gd name="T30" fmla="*/ 2147483647 w 12"/>
              <a:gd name="T31" fmla="*/ 2147483647 h 406"/>
              <a:gd name="T32" fmla="*/ 0 w 12"/>
              <a:gd name="T33" fmla="*/ 2147483647 h 406"/>
              <a:gd name="T34" fmla="*/ 0 w 12"/>
              <a:gd name="T35" fmla="*/ 2147483647 h 4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 h="406">
                <a:moveTo>
                  <a:pt x="0" y="406"/>
                </a:moveTo>
                <a:lnTo>
                  <a:pt x="0" y="300"/>
                </a:lnTo>
                <a:lnTo>
                  <a:pt x="12" y="300"/>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59" name="Freeform 75"/>
          <p:cNvSpPr>
            <a:spLocks noEditPoints="1"/>
          </p:cNvSpPr>
          <p:nvPr userDrawn="1"/>
        </p:nvSpPr>
        <p:spPr bwMode="auto">
          <a:xfrm>
            <a:off x="4467225" y="551021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0" name="Freeform 76"/>
          <p:cNvSpPr>
            <a:spLocks noEditPoints="1"/>
          </p:cNvSpPr>
          <p:nvPr userDrawn="1"/>
        </p:nvSpPr>
        <p:spPr bwMode="auto">
          <a:xfrm>
            <a:off x="5153025" y="5986463"/>
            <a:ext cx="15875" cy="879475"/>
          </a:xfrm>
          <a:custGeom>
            <a:avLst/>
            <a:gdLst>
              <a:gd name="T0" fmla="*/ 0 w 10"/>
              <a:gd name="T1" fmla="*/ 2147483647 h 554"/>
              <a:gd name="T2" fmla="*/ 0 w 10"/>
              <a:gd name="T3" fmla="*/ 2147483647 h 554"/>
              <a:gd name="T4" fmla="*/ 2147483647 w 10"/>
              <a:gd name="T5" fmla="*/ 2147483647 h 554"/>
              <a:gd name="T6" fmla="*/ 2147483647 w 10"/>
              <a:gd name="T7" fmla="*/ 2147483647 h 554"/>
              <a:gd name="T8" fmla="*/ 0 w 10"/>
              <a:gd name="T9" fmla="*/ 2147483647 h 554"/>
              <a:gd name="T10" fmla="*/ 0 w 10"/>
              <a:gd name="T11" fmla="*/ 2147483647 h 554"/>
              <a:gd name="T12" fmla="*/ 0 w 10"/>
              <a:gd name="T13" fmla="*/ 2147483647 h 554"/>
              <a:gd name="T14" fmla="*/ 0 w 10"/>
              <a:gd name="T15" fmla="*/ 2147483647 h 554"/>
              <a:gd name="T16" fmla="*/ 2147483647 w 10"/>
              <a:gd name="T17" fmla="*/ 2147483647 h 554"/>
              <a:gd name="T18" fmla="*/ 2147483647 w 10"/>
              <a:gd name="T19" fmla="*/ 2147483647 h 554"/>
              <a:gd name="T20" fmla="*/ 0 w 10"/>
              <a:gd name="T21" fmla="*/ 2147483647 h 554"/>
              <a:gd name="T22" fmla="*/ 0 w 10"/>
              <a:gd name="T23" fmla="*/ 2147483647 h 554"/>
              <a:gd name="T24" fmla="*/ 0 w 10"/>
              <a:gd name="T25" fmla="*/ 2147483647 h 554"/>
              <a:gd name="T26" fmla="*/ 0 w 10"/>
              <a:gd name="T27" fmla="*/ 2147483647 h 554"/>
              <a:gd name="T28" fmla="*/ 2147483647 w 10"/>
              <a:gd name="T29" fmla="*/ 2147483647 h 554"/>
              <a:gd name="T30" fmla="*/ 2147483647 w 10"/>
              <a:gd name="T31" fmla="*/ 2147483647 h 554"/>
              <a:gd name="T32" fmla="*/ 0 w 10"/>
              <a:gd name="T33" fmla="*/ 2147483647 h 554"/>
              <a:gd name="T34" fmla="*/ 0 w 10"/>
              <a:gd name="T35" fmla="*/ 2147483647 h 554"/>
              <a:gd name="T36" fmla="*/ 0 w 10"/>
              <a:gd name="T37" fmla="*/ 2147483647 h 554"/>
              <a:gd name="T38" fmla="*/ 0 w 10"/>
              <a:gd name="T39" fmla="*/ 0 h 554"/>
              <a:gd name="T40" fmla="*/ 2147483647 w 10"/>
              <a:gd name="T41" fmla="*/ 0 h 554"/>
              <a:gd name="T42" fmla="*/ 2147483647 w 10"/>
              <a:gd name="T43" fmla="*/ 2147483647 h 554"/>
              <a:gd name="T44" fmla="*/ 0 w 10"/>
              <a:gd name="T45" fmla="*/ 2147483647 h 554"/>
              <a:gd name="T46" fmla="*/ 0 w 10"/>
              <a:gd name="T47" fmla="*/ 2147483647 h 5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4">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1" name="Freeform 77"/>
          <p:cNvSpPr>
            <a:spLocks noEditPoints="1"/>
          </p:cNvSpPr>
          <p:nvPr userDrawn="1"/>
        </p:nvSpPr>
        <p:spPr bwMode="auto">
          <a:xfrm>
            <a:off x="5054600" y="5748338"/>
            <a:ext cx="19050" cy="1117600"/>
          </a:xfrm>
          <a:custGeom>
            <a:avLst/>
            <a:gdLst>
              <a:gd name="T0" fmla="*/ 0 w 12"/>
              <a:gd name="T1" fmla="*/ 2147483647 h 704"/>
              <a:gd name="T2" fmla="*/ 0 w 12"/>
              <a:gd name="T3" fmla="*/ 2147483647 h 704"/>
              <a:gd name="T4" fmla="*/ 2147483647 w 12"/>
              <a:gd name="T5" fmla="*/ 2147483647 h 704"/>
              <a:gd name="T6" fmla="*/ 2147483647 w 12"/>
              <a:gd name="T7" fmla="*/ 2147483647 h 704"/>
              <a:gd name="T8" fmla="*/ 0 w 12"/>
              <a:gd name="T9" fmla="*/ 2147483647 h 704"/>
              <a:gd name="T10" fmla="*/ 0 w 12"/>
              <a:gd name="T11" fmla="*/ 2147483647 h 704"/>
              <a:gd name="T12" fmla="*/ 0 w 12"/>
              <a:gd name="T13" fmla="*/ 2147483647 h 704"/>
              <a:gd name="T14" fmla="*/ 0 w 12"/>
              <a:gd name="T15" fmla="*/ 2147483647 h 704"/>
              <a:gd name="T16" fmla="*/ 2147483647 w 12"/>
              <a:gd name="T17" fmla="*/ 2147483647 h 704"/>
              <a:gd name="T18" fmla="*/ 2147483647 w 12"/>
              <a:gd name="T19" fmla="*/ 2147483647 h 704"/>
              <a:gd name="T20" fmla="*/ 0 w 12"/>
              <a:gd name="T21" fmla="*/ 2147483647 h 704"/>
              <a:gd name="T22" fmla="*/ 0 w 12"/>
              <a:gd name="T23" fmla="*/ 2147483647 h 704"/>
              <a:gd name="T24" fmla="*/ 0 w 12"/>
              <a:gd name="T25" fmla="*/ 2147483647 h 704"/>
              <a:gd name="T26" fmla="*/ 0 w 12"/>
              <a:gd name="T27" fmla="*/ 2147483647 h 704"/>
              <a:gd name="T28" fmla="*/ 2147483647 w 12"/>
              <a:gd name="T29" fmla="*/ 2147483647 h 704"/>
              <a:gd name="T30" fmla="*/ 2147483647 w 12"/>
              <a:gd name="T31" fmla="*/ 2147483647 h 704"/>
              <a:gd name="T32" fmla="*/ 0 w 12"/>
              <a:gd name="T33" fmla="*/ 2147483647 h 704"/>
              <a:gd name="T34" fmla="*/ 0 w 12"/>
              <a:gd name="T35" fmla="*/ 2147483647 h 704"/>
              <a:gd name="T36" fmla="*/ 0 w 12"/>
              <a:gd name="T37" fmla="*/ 2147483647 h 704"/>
              <a:gd name="T38" fmla="*/ 0 w 12"/>
              <a:gd name="T39" fmla="*/ 2147483647 h 704"/>
              <a:gd name="T40" fmla="*/ 2147483647 w 12"/>
              <a:gd name="T41" fmla="*/ 2147483647 h 704"/>
              <a:gd name="T42" fmla="*/ 2147483647 w 12"/>
              <a:gd name="T43" fmla="*/ 2147483647 h 704"/>
              <a:gd name="T44" fmla="*/ 0 w 12"/>
              <a:gd name="T45" fmla="*/ 2147483647 h 704"/>
              <a:gd name="T46" fmla="*/ 0 w 12"/>
              <a:gd name="T47" fmla="*/ 2147483647 h 704"/>
              <a:gd name="T48" fmla="*/ 0 w 12"/>
              <a:gd name="T49" fmla="*/ 2147483647 h 704"/>
              <a:gd name="T50" fmla="*/ 0 w 12"/>
              <a:gd name="T51" fmla="*/ 0 h 704"/>
              <a:gd name="T52" fmla="*/ 2147483647 w 12"/>
              <a:gd name="T53" fmla="*/ 0 h 704"/>
              <a:gd name="T54" fmla="*/ 2147483647 w 12"/>
              <a:gd name="T55" fmla="*/ 2147483647 h 704"/>
              <a:gd name="T56" fmla="*/ 0 w 12"/>
              <a:gd name="T57" fmla="*/ 2147483647 h 704"/>
              <a:gd name="T58" fmla="*/ 0 w 12"/>
              <a:gd name="T59" fmla="*/ 2147483647 h 7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 h="704">
                <a:moveTo>
                  <a:pt x="0" y="704"/>
                </a:moveTo>
                <a:lnTo>
                  <a:pt x="0" y="598"/>
                </a:lnTo>
                <a:lnTo>
                  <a:pt x="12" y="598"/>
                </a:lnTo>
                <a:lnTo>
                  <a:pt x="12" y="704"/>
                </a:lnTo>
                <a:lnTo>
                  <a:pt x="0" y="704"/>
                </a:lnTo>
                <a:close/>
                <a:moveTo>
                  <a:pt x="0" y="556"/>
                </a:moveTo>
                <a:lnTo>
                  <a:pt x="0" y="448"/>
                </a:lnTo>
                <a:lnTo>
                  <a:pt x="12" y="448"/>
                </a:lnTo>
                <a:lnTo>
                  <a:pt x="12" y="556"/>
                </a:lnTo>
                <a:lnTo>
                  <a:pt x="0" y="556"/>
                </a:lnTo>
                <a:close/>
                <a:moveTo>
                  <a:pt x="0" y="406"/>
                </a:moveTo>
                <a:lnTo>
                  <a:pt x="0" y="298"/>
                </a:lnTo>
                <a:lnTo>
                  <a:pt x="12" y="298"/>
                </a:lnTo>
                <a:lnTo>
                  <a:pt x="12" y="406"/>
                </a:lnTo>
                <a:lnTo>
                  <a:pt x="0" y="406"/>
                </a:lnTo>
                <a:close/>
                <a:moveTo>
                  <a:pt x="0" y="256"/>
                </a:moveTo>
                <a:lnTo>
                  <a:pt x="0" y="150"/>
                </a:lnTo>
                <a:lnTo>
                  <a:pt x="12" y="150"/>
                </a:lnTo>
                <a:lnTo>
                  <a:pt x="12" y="256"/>
                </a:lnTo>
                <a:lnTo>
                  <a:pt x="0" y="256"/>
                </a:lnTo>
                <a:close/>
                <a:moveTo>
                  <a:pt x="0" y="106"/>
                </a:moveTo>
                <a:lnTo>
                  <a:pt x="0" y="0"/>
                </a:lnTo>
                <a:lnTo>
                  <a:pt x="12" y="0"/>
                </a:lnTo>
                <a:lnTo>
                  <a:pt x="12" y="106"/>
                </a:lnTo>
                <a:lnTo>
                  <a:pt x="0" y="106"/>
                </a:lnTo>
                <a:close/>
              </a:path>
            </a:pathLst>
          </a:custGeom>
          <a:solidFill>
            <a:srgbClr val="D52B1E"/>
          </a:solidFill>
          <a:ln w="9525">
            <a:noFill/>
            <a:round/>
            <a:headEnd/>
            <a:tailEnd/>
          </a:ln>
        </p:spPr>
        <p:txBody>
          <a:bodyPr/>
          <a:lstStyle/>
          <a:p>
            <a:pPr>
              <a:defRPr/>
            </a:pPr>
            <a:endParaRPr lang="it-IT"/>
          </a:p>
        </p:txBody>
      </p:sp>
      <p:sp>
        <p:nvSpPr>
          <p:cNvPr id="62" name="Freeform 78"/>
          <p:cNvSpPr>
            <a:spLocks noEditPoints="1"/>
          </p:cNvSpPr>
          <p:nvPr userDrawn="1"/>
        </p:nvSpPr>
        <p:spPr bwMode="auto">
          <a:xfrm>
            <a:off x="4959350" y="57483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3" name="Freeform 79"/>
          <p:cNvSpPr>
            <a:spLocks noEditPoints="1"/>
          </p:cNvSpPr>
          <p:nvPr userDrawn="1"/>
        </p:nvSpPr>
        <p:spPr bwMode="auto">
          <a:xfrm>
            <a:off x="4860925" y="57483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4" name="Freeform 80"/>
          <p:cNvSpPr>
            <a:spLocks/>
          </p:cNvSpPr>
          <p:nvPr userDrawn="1"/>
        </p:nvSpPr>
        <p:spPr bwMode="auto">
          <a:xfrm>
            <a:off x="5534025" y="6221413"/>
            <a:ext cx="19050" cy="171450"/>
          </a:xfrm>
          <a:custGeom>
            <a:avLst/>
            <a:gdLst>
              <a:gd name="T0" fmla="*/ 0 w 12"/>
              <a:gd name="T1" fmla="*/ 2147483647 h 108"/>
              <a:gd name="T2" fmla="*/ 0 w 12"/>
              <a:gd name="T3" fmla="*/ 0 h 108"/>
              <a:gd name="T4" fmla="*/ 2147483647 w 12"/>
              <a:gd name="T5" fmla="*/ 0 h 108"/>
              <a:gd name="T6" fmla="*/ 2147483647 w 12"/>
              <a:gd name="T7" fmla="*/ 2147483647 h 108"/>
              <a:gd name="T8" fmla="*/ 0 w 12"/>
              <a:gd name="T9" fmla="*/ 2147483647 h 108"/>
              <a:gd name="T10" fmla="*/ 0 w 12"/>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08">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65" name="Freeform 81"/>
          <p:cNvSpPr>
            <a:spLocks noEditPoints="1"/>
          </p:cNvSpPr>
          <p:nvPr userDrawn="1"/>
        </p:nvSpPr>
        <p:spPr bwMode="auto">
          <a:xfrm>
            <a:off x="5438775" y="598646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6" name="Freeform 82"/>
          <p:cNvSpPr>
            <a:spLocks noEditPoints="1"/>
          </p:cNvSpPr>
          <p:nvPr userDrawn="1"/>
        </p:nvSpPr>
        <p:spPr bwMode="auto">
          <a:xfrm>
            <a:off x="5340350" y="5986463"/>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7" name="Freeform 83"/>
          <p:cNvSpPr>
            <a:spLocks noEditPoints="1"/>
          </p:cNvSpPr>
          <p:nvPr userDrawn="1"/>
        </p:nvSpPr>
        <p:spPr bwMode="auto">
          <a:xfrm>
            <a:off x="5241925" y="5986463"/>
            <a:ext cx="15875" cy="879475"/>
          </a:xfrm>
          <a:custGeom>
            <a:avLst/>
            <a:gdLst>
              <a:gd name="T0" fmla="*/ 0 w 10"/>
              <a:gd name="T1" fmla="*/ 2147483647 h 554"/>
              <a:gd name="T2" fmla="*/ 0 w 10"/>
              <a:gd name="T3" fmla="*/ 2147483647 h 554"/>
              <a:gd name="T4" fmla="*/ 2147483647 w 10"/>
              <a:gd name="T5" fmla="*/ 2147483647 h 554"/>
              <a:gd name="T6" fmla="*/ 2147483647 w 10"/>
              <a:gd name="T7" fmla="*/ 2147483647 h 554"/>
              <a:gd name="T8" fmla="*/ 0 w 10"/>
              <a:gd name="T9" fmla="*/ 2147483647 h 554"/>
              <a:gd name="T10" fmla="*/ 0 w 10"/>
              <a:gd name="T11" fmla="*/ 2147483647 h 554"/>
              <a:gd name="T12" fmla="*/ 0 w 10"/>
              <a:gd name="T13" fmla="*/ 2147483647 h 554"/>
              <a:gd name="T14" fmla="*/ 0 w 10"/>
              <a:gd name="T15" fmla="*/ 2147483647 h 554"/>
              <a:gd name="T16" fmla="*/ 2147483647 w 10"/>
              <a:gd name="T17" fmla="*/ 2147483647 h 554"/>
              <a:gd name="T18" fmla="*/ 2147483647 w 10"/>
              <a:gd name="T19" fmla="*/ 2147483647 h 554"/>
              <a:gd name="T20" fmla="*/ 0 w 10"/>
              <a:gd name="T21" fmla="*/ 2147483647 h 554"/>
              <a:gd name="T22" fmla="*/ 0 w 10"/>
              <a:gd name="T23" fmla="*/ 2147483647 h 554"/>
              <a:gd name="T24" fmla="*/ 0 w 10"/>
              <a:gd name="T25" fmla="*/ 2147483647 h 554"/>
              <a:gd name="T26" fmla="*/ 0 w 10"/>
              <a:gd name="T27" fmla="*/ 2147483647 h 554"/>
              <a:gd name="T28" fmla="*/ 2147483647 w 10"/>
              <a:gd name="T29" fmla="*/ 2147483647 h 554"/>
              <a:gd name="T30" fmla="*/ 2147483647 w 10"/>
              <a:gd name="T31" fmla="*/ 2147483647 h 554"/>
              <a:gd name="T32" fmla="*/ 0 w 10"/>
              <a:gd name="T33" fmla="*/ 2147483647 h 554"/>
              <a:gd name="T34" fmla="*/ 0 w 10"/>
              <a:gd name="T35" fmla="*/ 2147483647 h 554"/>
              <a:gd name="T36" fmla="*/ 0 w 10"/>
              <a:gd name="T37" fmla="*/ 2147483647 h 554"/>
              <a:gd name="T38" fmla="*/ 0 w 10"/>
              <a:gd name="T39" fmla="*/ 0 h 554"/>
              <a:gd name="T40" fmla="*/ 2147483647 w 10"/>
              <a:gd name="T41" fmla="*/ 0 h 554"/>
              <a:gd name="T42" fmla="*/ 2147483647 w 10"/>
              <a:gd name="T43" fmla="*/ 2147483647 h 554"/>
              <a:gd name="T44" fmla="*/ 0 w 10"/>
              <a:gd name="T45" fmla="*/ 2147483647 h 554"/>
              <a:gd name="T46" fmla="*/ 0 w 10"/>
              <a:gd name="T47" fmla="*/ 2147483647 h 5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 h="554">
                <a:moveTo>
                  <a:pt x="0" y="554"/>
                </a:moveTo>
                <a:lnTo>
                  <a:pt x="0" y="448"/>
                </a:lnTo>
                <a:lnTo>
                  <a:pt x="10" y="448"/>
                </a:lnTo>
                <a:lnTo>
                  <a:pt x="10" y="554"/>
                </a:lnTo>
                <a:lnTo>
                  <a:pt x="0" y="554"/>
                </a:lnTo>
                <a:close/>
                <a:moveTo>
                  <a:pt x="0" y="406"/>
                </a:moveTo>
                <a:lnTo>
                  <a:pt x="0" y="298"/>
                </a:lnTo>
                <a:lnTo>
                  <a:pt x="10" y="298"/>
                </a:lnTo>
                <a:lnTo>
                  <a:pt x="10" y="406"/>
                </a:lnTo>
                <a:lnTo>
                  <a:pt x="0" y="406"/>
                </a:lnTo>
                <a:close/>
                <a:moveTo>
                  <a:pt x="0" y="256"/>
                </a:moveTo>
                <a:lnTo>
                  <a:pt x="0" y="148"/>
                </a:lnTo>
                <a:lnTo>
                  <a:pt x="10" y="148"/>
                </a:lnTo>
                <a:lnTo>
                  <a:pt x="10" y="256"/>
                </a:lnTo>
                <a:lnTo>
                  <a:pt x="0" y="256"/>
                </a:lnTo>
                <a:close/>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68" name="Freeform 84"/>
          <p:cNvSpPr>
            <a:spLocks/>
          </p:cNvSpPr>
          <p:nvPr userDrawn="1"/>
        </p:nvSpPr>
        <p:spPr bwMode="auto">
          <a:xfrm>
            <a:off x="5930900" y="6221413"/>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69" name="Freeform 85"/>
          <p:cNvSpPr>
            <a:spLocks/>
          </p:cNvSpPr>
          <p:nvPr userDrawn="1"/>
        </p:nvSpPr>
        <p:spPr bwMode="auto">
          <a:xfrm>
            <a:off x="5832475" y="6221413"/>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0" name="Freeform 86"/>
          <p:cNvSpPr>
            <a:spLocks/>
          </p:cNvSpPr>
          <p:nvPr userDrawn="1"/>
        </p:nvSpPr>
        <p:spPr bwMode="auto">
          <a:xfrm>
            <a:off x="5734050" y="6221413"/>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1" name="Freeform 87"/>
          <p:cNvSpPr>
            <a:spLocks/>
          </p:cNvSpPr>
          <p:nvPr userDrawn="1"/>
        </p:nvSpPr>
        <p:spPr bwMode="auto">
          <a:xfrm>
            <a:off x="5635625" y="6221413"/>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2" name="Freeform 88"/>
          <p:cNvSpPr>
            <a:spLocks noEditPoints="1"/>
          </p:cNvSpPr>
          <p:nvPr userDrawn="1"/>
        </p:nvSpPr>
        <p:spPr bwMode="auto">
          <a:xfrm>
            <a:off x="6311900" y="64595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3" name="Freeform 89"/>
          <p:cNvSpPr>
            <a:spLocks noEditPoints="1"/>
          </p:cNvSpPr>
          <p:nvPr userDrawn="1"/>
        </p:nvSpPr>
        <p:spPr bwMode="auto">
          <a:xfrm>
            <a:off x="6213475" y="64595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4" name="Freeform 90"/>
          <p:cNvSpPr>
            <a:spLocks noEditPoints="1"/>
          </p:cNvSpPr>
          <p:nvPr userDrawn="1"/>
        </p:nvSpPr>
        <p:spPr bwMode="auto">
          <a:xfrm>
            <a:off x="6115050" y="64595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5" name="Freeform 91"/>
          <p:cNvSpPr>
            <a:spLocks noEditPoints="1"/>
          </p:cNvSpPr>
          <p:nvPr userDrawn="1"/>
        </p:nvSpPr>
        <p:spPr bwMode="auto">
          <a:xfrm>
            <a:off x="6016625" y="6221413"/>
            <a:ext cx="19050" cy="409575"/>
          </a:xfrm>
          <a:custGeom>
            <a:avLst/>
            <a:gdLst>
              <a:gd name="T0" fmla="*/ 0 w 12"/>
              <a:gd name="T1" fmla="*/ 2147483647 h 258"/>
              <a:gd name="T2" fmla="*/ 0 w 12"/>
              <a:gd name="T3" fmla="*/ 2147483647 h 258"/>
              <a:gd name="T4" fmla="*/ 2147483647 w 12"/>
              <a:gd name="T5" fmla="*/ 2147483647 h 258"/>
              <a:gd name="T6" fmla="*/ 2147483647 w 12"/>
              <a:gd name="T7" fmla="*/ 2147483647 h 258"/>
              <a:gd name="T8" fmla="*/ 0 w 12"/>
              <a:gd name="T9" fmla="*/ 2147483647 h 258"/>
              <a:gd name="T10" fmla="*/ 0 w 12"/>
              <a:gd name="T11" fmla="*/ 2147483647 h 258"/>
              <a:gd name="T12" fmla="*/ 0 w 12"/>
              <a:gd name="T13" fmla="*/ 2147483647 h 258"/>
              <a:gd name="T14" fmla="*/ 0 w 12"/>
              <a:gd name="T15" fmla="*/ 0 h 258"/>
              <a:gd name="T16" fmla="*/ 2147483647 w 12"/>
              <a:gd name="T17" fmla="*/ 0 h 258"/>
              <a:gd name="T18" fmla="*/ 2147483647 w 12"/>
              <a:gd name="T19" fmla="*/ 2147483647 h 258"/>
              <a:gd name="T20" fmla="*/ 0 w 12"/>
              <a:gd name="T21" fmla="*/ 2147483647 h 258"/>
              <a:gd name="T22" fmla="*/ 0 w 12"/>
              <a:gd name="T23" fmla="*/ 2147483647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258">
                <a:moveTo>
                  <a:pt x="0" y="258"/>
                </a:moveTo>
                <a:lnTo>
                  <a:pt x="0" y="150"/>
                </a:lnTo>
                <a:lnTo>
                  <a:pt x="12" y="150"/>
                </a:lnTo>
                <a:lnTo>
                  <a:pt x="12" y="258"/>
                </a:lnTo>
                <a:lnTo>
                  <a:pt x="0" y="258"/>
                </a:lnTo>
                <a:close/>
                <a:moveTo>
                  <a:pt x="0" y="108"/>
                </a:moveTo>
                <a:lnTo>
                  <a:pt x="0" y="0"/>
                </a:lnTo>
                <a:lnTo>
                  <a:pt x="12" y="0"/>
                </a:lnTo>
                <a:lnTo>
                  <a:pt x="12" y="108"/>
                </a:lnTo>
                <a:lnTo>
                  <a:pt x="0" y="108"/>
                </a:lnTo>
                <a:close/>
              </a:path>
            </a:pathLst>
          </a:custGeom>
          <a:solidFill>
            <a:srgbClr val="D52B1E"/>
          </a:solidFill>
          <a:ln w="9525">
            <a:noFill/>
            <a:round/>
            <a:headEnd/>
            <a:tailEnd/>
          </a:ln>
        </p:spPr>
        <p:txBody>
          <a:bodyPr/>
          <a:lstStyle/>
          <a:p>
            <a:pPr>
              <a:defRPr/>
            </a:pPr>
            <a:endParaRPr lang="it-IT"/>
          </a:p>
        </p:txBody>
      </p:sp>
      <p:sp>
        <p:nvSpPr>
          <p:cNvPr id="76" name="Freeform 92"/>
          <p:cNvSpPr>
            <a:spLocks noEditPoints="1"/>
          </p:cNvSpPr>
          <p:nvPr userDrawn="1"/>
        </p:nvSpPr>
        <p:spPr bwMode="auto">
          <a:xfrm>
            <a:off x="6705600" y="64595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7" name="Freeform 93"/>
          <p:cNvSpPr>
            <a:spLocks noEditPoints="1"/>
          </p:cNvSpPr>
          <p:nvPr userDrawn="1"/>
        </p:nvSpPr>
        <p:spPr bwMode="auto">
          <a:xfrm>
            <a:off x="6607175" y="6459538"/>
            <a:ext cx="15875" cy="406400"/>
          </a:xfrm>
          <a:custGeom>
            <a:avLst/>
            <a:gdLst>
              <a:gd name="T0" fmla="*/ 0 w 10"/>
              <a:gd name="T1" fmla="*/ 2147483647 h 256"/>
              <a:gd name="T2" fmla="*/ 0 w 10"/>
              <a:gd name="T3" fmla="*/ 2147483647 h 256"/>
              <a:gd name="T4" fmla="*/ 2147483647 w 10"/>
              <a:gd name="T5" fmla="*/ 2147483647 h 256"/>
              <a:gd name="T6" fmla="*/ 2147483647 w 10"/>
              <a:gd name="T7" fmla="*/ 2147483647 h 256"/>
              <a:gd name="T8" fmla="*/ 0 w 10"/>
              <a:gd name="T9" fmla="*/ 2147483647 h 256"/>
              <a:gd name="T10" fmla="*/ 0 w 10"/>
              <a:gd name="T11" fmla="*/ 2147483647 h 256"/>
              <a:gd name="T12" fmla="*/ 0 w 10"/>
              <a:gd name="T13" fmla="*/ 2147483647 h 256"/>
              <a:gd name="T14" fmla="*/ 0 w 10"/>
              <a:gd name="T15" fmla="*/ 0 h 256"/>
              <a:gd name="T16" fmla="*/ 2147483647 w 10"/>
              <a:gd name="T17" fmla="*/ 0 h 256"/>
              <a:gd name="T18" fmla="*/ 2147483647 w 10"/>
              <a:gd name="T19" fmla="*/ 2147483647 h 256"/>
              <a:gd name="T20" fmla="*/ 0 w 10"/>
              <a:gd name="T21" fmla="*/ 2147483647 h 256"/>
              <a:gd name="T22" fmla="*/ 0 w 10"/>
              <a:gd name="T23" fmla="*/ 2147483647 h 2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256">
                <a:moveTo>
                  <a:pt x="0" y="256"/>
                </a:moveTo>
                <a:lnTo>
                  <a:pt x="0" y="150"/>
                </a:lnTo>
                <a:lnTo>
                  <a:pt x="10" y="150"/>
                </a:lnTo>
                <a:lnTo>
                  <a:pt x="10" y="256"/>
                </a:lnTo>
                <a:lnTo>
                  <a:pt x="0" y="256"/>
                </a:lnTo>
                <a:close/>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8" name="Freeform 94"/>
          <p:cNvSpPr>
            <a:spLocks/>
          </p:cNvSpPr>
          <p:nvPr userDrawn="1"/>
        </p:nvSpPr>
        <p:spPr bwMode="auto">
          <a:xfrm>
            <a:off x="6508750" y="6459538"/>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79" name="Freeform 95"/>
          <p:cNvSpPr>
            <a:spLocks/>
          </p:cNvSpPr>
          <p:nvPr userDrawn="1"/>
        </p:nvSpPr>
        <p:spPr bwMode="auto">
          <a:xfrm>
            <a:off x="6413500" y="6459538"/>
            <a:ext cx="15875" cy="171450"/>
          </a:xfrm>
          <a:custGeom>
            <a:avLst/>
            <a:gdLst>
              <a:gd name="T0" fmla="*/ 0 w 10"/>
              <a:gd name="T1" fmla="*/ 2147483647 h 108"/>
              <a:gd name="T2" fmla="*/ 0 w 10"/>
              <a:gd name="T3" fmla="*/ 0 h 108"/>
              <a:gd name="T4" fmla="*/ 2147483647 w 10"/>
              <a:gd name="T5" fmla="*/ 0 h 108"/>
              <a:gd name="T6" fmla="*/ 2147483647 w 10"/>
              <a:gd name="T7" fmla="*/ 2147483647 h 108"/>
              <a:gd name="T8" fmla="*/ 0 w 10"/>
              <a:gd name="T9" fmla="*/ 2147483647 h 108"/>
              <a:gd name="T10" fmla="*/ 0 w 10"/>
              <a:gd name="T11" fmla="*/ 214748364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8">
                <a:moveTo>
                  <a:pt x="0" y="108"/>
                </a:moveTo>
                <a:lnTo>
                  <a:pt x="0" y="0"/>
                </a:lnTo>
                <a:lnTo>
                  <a:pt x="10" y="0"/>
                </a:lnTo>
                <a:lnTo>
                  <a:pt x="10" y="108"/>
                </a:lnTo>
                <a:lnTo>
                  <a:pt x="0" y="108"/>
                </a:lnTo>
                <a:close/>
              </a:path>
            </a:pathLst>
          </a:custGeom>
          <a:solidFill>
            <a:srgbClr val="D52B1E"/>
          </a:solidFill>
          <a:ln w="9525">
            <a:noFill/>
            <a:round/>
            <a:headEnd/>
            <a:tailEnd/>
          </a:ln>
        </p:spPr>
        <p:txBody>
          <a:bodyPr/>
          <a:lstStyle/>
          <a:p>
            <a:pPr>
              <a:defRPr/>
            </a:pPr>
            <a:endParaRPr lang="it-IT"/>
          </a:p>
        </p:txBody>
      </p:sp>
      <p:sp>
        <p:nvSpPr>
          <p:cNvPr id="80" name="Freeform 96"/>
          <p:cNvSpPr>
            <a:spLocks/>
          </p:cNvSpPr>
          <p:nvPr userDrawn="1"/>
        </p:nvSpPr>
        <p:spPr bwMode="auto">
          <a:xfrm>
            <a:off x="7086600"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1" name="Freeform 97"/>
          <p:cNvSpPr>
            <a:spLocks/>
          </p:cNvSpPr>
          <p:nvPr userDrawn="1"/>
        </p:nvSpPr>
        <p:spPr bwMode="auto">
          <a:xfrm>
            <a:off x="6988175"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2" name="Freeform 98"/>
          <p:cNvSpPr>
            <a:spLocks/>
          </p:cNvSpPr>
          <p:nvPr userDrawn="1"/>
        </p:nvSpPr>
        <p:spPr bwMode="auto">
          <a:xfrm>
            <a:off x="6892925"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3" name="Freeform 99"/>
          <p:cNvSpPr>
            <a:spLocks/>
          </p:cNvSpPr>
          <p:nvPr userDrawn="1"/>
        </p:nvSpPr>
        <p:spPr bwMode="auto">
          <a:xfrm>
            <a:off x="6794500"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4" name="Freeform 100"/>
          <p:cNvSpPr>
            <a:spLocks/>
          </p:cNvSpPr>
          <p:nvPr userDrawn="1"/>
        </p:nvSpPr>
        <p:spPr bwMode="auto">
          <a:xfrm>
            <a:off x="7286625"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85" name="Freeform 101"/>
          <p:cNvSpPr>
            <a:spLocks/>
          </p:cNvSpPr>
          <p:nvPr userDrawn="1"/>
        </p:nvSpPr>
        <p:spPr bwMode="auto">
          <a:xfrm>
            <a:off x="7188200" y="6697663"/>
            <a:ext cx="15875" cy="168275"/>
          </a:xfrm>
          <a:custGeom>
            <a:avLst/>
            <a:gdLst>
              <a:gd name="T0" fmla="*/ 0 w 10"/>
              <a:gd name="T1" fmla="*/ 2147483647 h 106"/>
              <a:gd name="T2" fmla="*/ 0 w 10"/>
              <a:gd name="T3" fmla="*/ 0 h 106"/>
              <a:gd name="T4" fmla="*/ 2147483647 w 10"/>
              <a:gd name="T5" fmla="*/ 0 h 106"/>
              <a:gd name="T6" fmla="*/ 2147483647 w 10"/>
              <a:gd name="T7" fmla="*/ 2147483647 h 106"/>
              <a:gd name="T8" fmla="*/ 0 w 10"/>
              <a:gd name="T9" fmla="*/ 2147483647 h 106"/>
              <a:gd name="T10" fmla="*/ 0 w 10"/>
              <a:gd name="T11" fmla="*/ 2147483647 h 1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106">
                <a:moveTo>
                  <a:pt x="0" y="106"/>
                </a:moveTo>
                <a:lnTo>
                  <a:pt x="0" y="0"/>
                </a:lnTo>
                <a:lnTo>
                  <a:pt x="10" y="0"/>
                </a:lnTo>
                <a:lnTo>
                  <a:pt x="10" y="106"/>
                </a:lnTo>
                <a:lnTo>
                  <a:pt x="0" y="106"/>
                </a:lnTo>
                <a:close/>
              </a:path>
            </a:pathLst>
          </a:custGeom>
          <a:solidFill>
            <a:srgbClr val="D52B1E"/>
          </a:solidFill>
          <a:ln w="9525">
            <a:noFill/>
            <a:round/>
            <a:headEnd/>
            <a:tailEnd/>
          </a:ln>
        </p:spPr>
        <p:txBody>
          <a:bodyPr/>
          <a:lstStyle/>
          <a:p>
            <a:pPr>
              <a:defRPr/>
            </a:pPr>
            <a:endParaRPr lang="it-IT"/>
          </a:p>
        </p:txBody>
      </p:sp>
      <p:sp>
        <p:nvSpPr>
          <p:cNvPr id="44034" name="Rectangle 2"/>
          <p:cNvSpPr>
            <a:spLocks noGrp="1" noChangeArrowheads="1"/>
          </p:cNvSpPr>
          <p:nvPr>
            <p:ph type="ctrTitle"/>
          </p:nvPr>
        </p:nvSpPr>
        <p:spPr>
          <a:xfrm>
            <a:off x="1801813" y="2062163"/>
            <a:ext cx="5521325" cy="287337"/>
          </a:xfrm>
        </p:spPr>
        <p:txBody>
          <a:bodyPr anchor="ctr"/>
          <a:lstStyle>
            <a:lvl1pPr>
              <a:defRPr sz="1800"/>
            </a:lvl1pPr>
          </a:lstStyle>
          <a:p>
            <a:pPr lvl="0"/>
            <a:r>
              <a:rPr lang="it-IT" noProof="0" smtClean="0"/>
              <a:t>Fare clic per modificare lo stile del titolo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489A893E-D6B4-484C-8C33-C6E6318B71D2}"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916738" y="1628775"/>
            <a:ext cx="1701800" cy="360045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806575" y="1628775"/>
            <a:ext cx="4957763" cy="360045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11D700DB-D992-4D99-8365-19429F53BC2B}"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806575" y="1628775"/>
            <a:ext cx="6811963" cy="360363"/>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806575" y="2492375"/>
            <a:ext cx="3328988" cy="273685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287963" y="2492375"/>
            <a:ext cx="3330575" cy="273685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5"/>
          <p:cNvSpPr>
            <a:spLocks noGrp="1" noChangeArrowheads="1"/>
          </p:cNvSpPr>
          <p:nvPr>
            <p:ph type="ftr" sz="quarter"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255E2B83-D096-477E-840B-9AFD32640226}" type="slidenum">
              <a:rPr lang="it-IT"/>
              <a:pPr>
                <a:defRPr/>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300BBA6-40D9-439C-91F4-6F028BE08B32}"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129AD514-201D-4304-8033-93176B712657}"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5"/>
          <p:cNvSpPr>
            <a:spLocks noGrp="1" noChangeArrowheads="1"/>
          </p:cNvSpPr>
          <p:nvPr>
            <p:ph type="ftr" sz="quarter"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07A25EAC-D882-4AD5-A2C4-249AC600985B}"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806575" y="2492375"/>
            <a:ext cx="3328988" cy="273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287963" y="2492375"/>
            <a:ext cx="3330575" cy="273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5"/>
          <p:cNvSpPr>
            <a:spLocks noGrp="1" noChangeArrowheads="1"/>
          </p:cNvSpPr>
          <p:nvPr>
            <p:ph type="ftr" sz="quarter"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66FFE8AB-8579-40AD-8E39-860AD1CD8476}"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5"/>
          <p:cNvSpPr>
            <a:spLocks noGrp="1" noChangeArrowheads="1"/>
          </p:cNvSpPr>
          <p:nvPr>
            <p:ph type="ftr" sz="quarter" idx="10"/>
          </p:nvPr>
        </p:nvSpPr>
        <p:spPr>
          <a:ln/>
        </p:spPr>
        <p:txBody>
          <a:bodyPr/>
          <a:lstStyle>
            <a:lvl1pPr>
              <a:defRPr/>
            </a:lvl1pPr>
          </a:lstStyle>
          <a:p>
            <a:pPr>
              <a:defRPr/>
            </a:pPr>
            <a:endParaRPr lang="it-IT"/>
          </a:p>
        </p:txBody>
      </p:sp>
      <p:sp>
        <p:nvSpPr>
          <p:cNvPr id="8" name="Rectangle 6"/>
          <p:cNvSpPr>
            <a:spLocks noGrp="1" noChangeArrowheads="1"/>
          </p:cNvSpPr>
          <p:nvPr>
            <p:ph type="sldNum" sz="quarter" idx="11"/>
          </p:nvPr>
        </p:nvSpPr>
        <p:spPr>
          <a:ln/>
        </p:spPr>
        <p:txBody>
          <a:bodyPr/>
          <a:lstStyle>
            <a:lvl1pPr>
              <a:defRPr/>
            </a:lvl1pPr>
          </a:lstStyle>
          <a:p>
            <a:pPr>
              <a:defRPr/>
            </a:pPr>
            <a:fld id="{58F29C8E-8D8C-4A76-8E67-B7F82095783E}"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5"/>
          <p:cNvSpPr>
            <a:spLocks noGrp="1" noChangeArrowheads="1"/>
          </p:cNvSpPr>
          <p:nvPr>
            <p:ph type="ftr" sz="quarter" idx="10"/>
          </p:nvPr>
        </p:nvSpPr>
        <p:spPr>
          <a:ln/>
        </p:spPr>
        <p:txBody>
          <a:bodyPr/>
          <a:lstStyle>
            <a:lvl1pPr>
              <a:defRPr/>
            </a:lvl1pPr>
          </a:lstStyle>
          <a:p>
            <a:pPr>
              <a:defRPr/>
            </a:pPr>
            <a:endParaRPr lang="it-IT"/>
          </a:p>
        </p:txBody>
      </p:sp>
      <p:sp>
        <p:nvSpPr>
          <p:cNvPr id="4" name="Rectangle 6"/>
          <p:cNvSpPr>
            <a:spLocks noGrp="1" noChangeArrowheads="1"/>
          </p:cNvSpPr>
          <p:nvPr>
            <p:ph type="sldNum" sz="quarter" idx="11"/>
          </p:nvPr>
        </p:nvSpPr>
        <p:spPr>
          <a:ln/>
        </p:spPr>
        <p:txBody>
          <a:bodyPr/>
          <a:lstStyle>
            <a:lvl1pPr>
              <a:defRPr/>
            </a:lvl1pPr>
          </a:lstStyle>
          <a:p>
            <a:pPr>
              <a:defRPr/>
            </a:pPr>
            <a:fld id="{31E7C101-7D99-4705-87A0-3409BDDD5530}"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it-IT"/>
          </a:p>
        </p:txBody>
      </p:sp>
      <p:sp>
        <p:nvSpPr>
          <p:cNvPr id="3" name="Rectangle 6"/>
          <p:cNvSpPr>
            <a:spLocks noGrp="1" noChangeArrowheads="1"/>
          </p:cNvSpPr>
          <p:nvPr>
            <p:ph type="sldNum" sz="quarter" idx="11"/>
          </p:nvPr>
        </p:nvSpPr>
        <p:spPr>
          <a:ln/>
        </p:spPr>
        <p:txBody>
          <a:bodyPr/>
          <a:lstStyle>
            <a:lvl1pPr>
              <a:defRPr/>
            </a:lvl1pPr>
          </a:lstStyle>
          <a:p>
            <a:pPr>
              <a:defRPr/>
            </a:pPr>
            <a:fld id="{21A71AD3-F6DB-4F52-B63B-71103FD2B396}"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5"/>
          <p:cNvSpPr>
            <a:spLocks noGrp="1" noChangeArrowheads="1"/>
          </p:cNvSpPr>
          <p:nvPr>
            <p:ph type="ftr" sz="quarter"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A19A1901-9B70-4890-B944-01D8DCE91A7A}"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5"/>
          <p:cNvSpPr>
            <a:spLocks noGrp="1" noChangeArrowheads="1"/>
          </p:cNvSpPr>
          <p:nvPr>
            <p:ph type="ftr" sz="quarter"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4E946E33-E87D-436C-BC2D-9C3B3CA59021}"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806575" y="1628775"/>
            <a:ext cx="6811963" cy="360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smtClean="0"/>
              <a:t>Fare clic per modificare lo stile del titolo</a:t>
            </a:r>
          </a:p>
        </p:txBody>
      </p:sp>
      <p:sp>
        <p:nvSpPr>
          <p:cNvPr id="1027" name="Rectangle 3"/>
          <p:cNvSpPr>
            <a:spLocks noGrp="1" noChangeArrowheads="1"/>
          </p:cNvSpPr>
          <p:nvPr>
            <p:ph type="body" idx="1"/>
          </p:nvPr>
        </p:nvSpPr>
        <p:spPr bwMode="auto">
          <a:xfrm>
            <a:off x="1806575" y="2492375"/>
            <a:ext cx="6811963" cy="2736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1029" name="Rectangle 5"/>
          <p:cNvSpPr>
            <a:spLocks noGrp="1" noChangeArrowheads="1"/>
          </p:cNvSpPr>
          <p:nvPr>
            <p:ph type="ftr" sz="quarter" idx="3"/>
          </p:nvPr>
        </p:nvSpPr>
        <p:spPr bwMode="auto">
          <a:xfrm>
            <a:off x="1676400" y="5988050"/>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37424A"/>
                </a:solidFill>
                <a:latin typeface="Arial" charset="0"/>
              </a:defRPr>
            </a:lvl1pPr>
          </a:lstStyle>
          <a:p>
            <a:pPr>
              <a:defRPr/>
            </a:pPr>
            <a:endParaRPr lang="it-IT"/>
          </a:p>
        </p:txBody>
      </p:sp>
      <p:pic>
        <p:nvPicPr>
          <p:cNvPr id="2" name="Picture 10" descr="il marchio_INVITALIA"/>
          <p:cNvPicPr>
            <a:picLocks noChangeAspect="1" noChangeArrowheads="1"/>
          </p:cNvPicPr>
          <p:nvPr userDrawn="1"/>
        </p:nvPicPr>
        <p:blipFill>
          <a:blip r:embed="rId15" cstate="print"/>
          <a:srcRect t="10739" r="6947" b="14084"/>
          <a:stretch>
            <a:fillRect/>
          </a:stretch>
        </p:blipFill>
        <p:spPr bwMode="auto">
          <a:xfrm>
            <a:off x="1365250" y="692150"/>
            <a:ext cx="1190625" cy="677863"/>
          </a:xfrm>
          <a:prstGeom prst="rect">
            <a:avLst/>
          </a:prstGeom>
          <a:noFill/>
          <a:ln w="9525">
            <a:noFill/>
            <a:miter lim="800000"/>
            <a:headEnd/>
            <a:tailEnd/>
          </a:ln>
        </p:spPr>
      </p:pic>
      <p:sp>
        <p:nvSpPr>
          <p:cNvPr id="1030" name="Rectangle 6"/>
          <p:cNvSpPr>
            <a:spLocks noGrp="1" noChangeArrowheads="1"/>
          </p:cNvSpPr>
          <p:nvPr>
            <p:ph type="sldNum" sz="quarter" idx="4"/>
          </p:nvPr>
        </p:nvSpPr>
        <p:spPr bwMode="auto">
          <a:xfrm>
            <a:off x="6902450" y="6481763"/>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0662F83A-957E-4730-9FC6-535799DAAA2F}"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43"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4" r:id="rId13"/>
  </p:sldLayoutIdLst>
  <p:hf hdr="0" ftr="0" dt="0"/>
  <p:txStyles>
    <p:titleStyle>
      <a:lvl1pPr algn="l" rtl="0" eaLnBrk="0" fontAlgn="base" hangingPunct="0">
        <a:spcBef>
          <a:spcPct val="0"/>
        </a:spcBef>
        <a:spcAft>
          <a:spcPct val="0"/>
        </a:spcAft>
        <a:defRPr sz="1600" b="1">
          <a:solidFill>
            <a:srgbClr val="818A8F"/>
          </a:solidFill>
          <a:latin typeface="+mj-lt"/>
          <a:ea typeface="+mj-ea"/>
          <a:cs typeface="+mj-cs"/>
        </a:defRPr>
      </a:lvl1pPr>
      <a:lvl2pPr algn="l" rtl="0" eaLnBrk="0" fontAlgn="base" hangingPunct="0">
        <a:spcBef>
          <a:spcPct val="0"/>
        </a:spcBef>
        <a:spcAft>
          <a:spcPct val="0"/>
        </a:spcAft>
        <a:defRPr sz="1600" b="1">
          <a:solidFill>
            <a:srgbClr val="818A8F"/>
          </a:solidFill>
          <a:latin typeface="Arial" charset="0"/>
        </a:defRPr>
      </a:lvl2pPr>
      <a:lvl3pPr algn="l" rtl="0" eaLnBrk="0" fontAlgn="base" hangingPunct="0">
        <a:spcBef>
          <a:spcPct val="0"/>
        </a:spcBef>
        <a:spcAft>
          <a:spcPct val="0"/>
        </a:spcAft>
        <a:defRPr sz="1600" b="1">
          <a:solidFill>
            <a:srgbClr val="818A8F"/>
          </a:solidFill>
          <a:latin typeface="Arial" charset="0"/>
        </a:defRPr>
      </a:lvl3pPr>
      <a:lvl4pPr algn="l" rtl="0" eaLnBrk="0" fontAlgn="base" hangingPunct="0">
        <a:spcBef>
          <a:spcPct val="0"/>
        </a:spcBef>
        <a:spcAft>
          <a:spcPct val="0"/>
        </a:spcAft>
        <a:defRPr sz="1600" b="1">
          <a:solidFill>
            <a:srgbClr val="818A8F"/>
          </a:solidFill>
          <a:latin typeface="Arial" charset="0"/>
        </a:defRPr>
      </a:lvl4pPr>
      <a:lvl5pPr algn="l" rtl="0" eaLnBrk="0" fontAlgn="base" hangingPunct="0">
        <a:spcBef>
          <a:spcPct val="0"/>
        </a:spcBef>
        <a:spcAft>
          <a:spcPct val="0"/>
        </a:spcAft>
        <a:defRPr sz="1600" b="1">
          <a:solidFill>
            <a:srgbClr val="818A8F"/>
          </a:solidFill>
          <a:latin typeface="Arial" charset="0"/>
        </a:defRPr>
      </a:lvl5pPr>
      <a:lvl6pPr marL="457200" algn="l" rtl="0" fontAlgn="base">
        <a:spcBef>
          <a:spcPct val="0"/>
        </a:spcBef>
        <a:spcAft>
          <a:spcPct val="0"/>
        </a:spcAft>
        <a:defRPr sz="1600" b="1">
          <a:solidFill>
            <a:srgbClr val="818A8F"/>
          </a:solidFill>
          <a:latin typeface="Arial" charset="0"/>
        </a:defRPr>
      </a:lvl6pPr>
      <a:lvl7pPr marL="914400" algn="l" rtl="0" fontAlgn="base">
        <a:spcBef>
          <a:spcPct val="0"/>
        </a:spcBef>
        <a:spcAft>
          <a:spcPct val="0"/>
        </a:spcAft>
        <a:defRPr sz="1600" b="1">
          <a:solidFill>
            <a:srgbClr val="818A8F"/>
          </a:solidFill>
          <a:latin typeface="Arial" charset="0"/>
        </a:defRPr>
      </a:lvl7pPr>
      <a:lvl8pPr marL="1371600" algn="l" rtl="0" fontAlgn="base">
        <a:spcBef>
          <a:spcPct val="0"/>
        </a:spcBef>
        <a:spcAft>
          <a:spcPct val="0"/>
        </a:spcAft>
        <a:defRPr sz="1600" b="1">
          <a:solidFill>
            <a:srgbClr val="818A8F"/>
          </a:solidFill>
          <a:latin typeface="Arial" charset="0"/>
        </a:defRPr>
      </a:lvl8pPr>
      <a:lvl9pPr marL="1828800" algn="l" rtl="0" fontAlgn="base">
        <a:spcBef>
          <a:spcPct val="0"/>
        </a:spcBef>
        <a:spcAft>
          <a:spcPct val="0"/>
        </a:spcAft>
        <a:defRPr sz="1600" b="1">
          <a:solidFill>
            <a:srgbClr val="818A8F"/>
          </a:solidFill>
          <a:latin typeface="Arial" charset="0"/>
        </a:defRPr>
      </a:lvl9pPr>
    </p:titleStyle>
    <p:bodyStyle>
      <a:lvl1pPr marL="342900" indent="-342900" algn="l" rtl="0" eaLnBrk="0" fontAlgn="base" hangingPunct="0">
        <a:spcBef>
          <a:spcPct val="20000"/>
        </a:spcBef>
        <a:spcAft>
          <a:spcPct val="0"/>
        </a:spcAft>
        <a:defRPr sz="1600">
          <a:solidFill>
            <a:srgbClr val="37424A"/>
          </a:solidFill>
          <a:latin typeface="+mn-lt"/>
          <a:ea typeface="+mn-ea"/>
          <a:cs typeface="+mn-cs"/>
        </a:defRPr>
      </a:lvl1pPr>
      <a:lvl2pPr marL="742950" indent="-28575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defRPr>
      </a:lvl2pPr>
      <a:lvl3pPr marL="11430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defRPr>
      </a:lvl3pPr>
      <a:lvl4pPr marL="16002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defRPr>
      </a:lvl4pPr>
      <a:lvl5pPr marL="2057400" indent="-228600" algn="l" rtl="0" eaLnBrk="0" fontAlgn="base" hangingPunct="0">
        <a:spcBef>
          <a:spcPct val="20000"/>
        </a:spcBef>
        <a:spcAft>
          <a:spcPct val="0"/>
        </a:spcAft>
        <a:buClr>
          <a:srgbClr val="D52B1E"/>
        </a:buClr>
        <a:buSzPct val="80000"/>
        <a:buFont typeface="Wingdings" pitchFamily="2" charset="2"/>
        <a:buChar char="§"/>
        <a:defRPr sz="1600">
          <a:solidFill>
            <a:srgbClr val="37424A"/>
          </a:solidFill>
          <a:latin typeface="+mn-lt"/>
        </a:defRPr>
      </a:lvl5pPr>
      <a:lvl6pPr marL="2514600" indent="-228600" algn="l" rtl="0" fontAlgn="base">
        <a:spcBef>
          <a:spcPct val="20000"/>
        </a:spcBef>
        <a:spcAft>
          <a:spcPct val="0"/>
        </a:spcAft>
        <a:buClr>
          <a:srgbClr val="D52B1E"/>
        </a:buClr>
        <a:buSzPct val="80000"/>
        <a:buFont typeface="Wingdings" pitchFamily="2" charset="2"/>
        <a:buChar char="§"/>
        <a:defRPr sz="1600">
          <a:solidFill>
            <a:srgbClr val="37424A"/>
          </a:solidFill>
          <a:latin typeface="+mn-lt"/>
        </a:defRPr>
      </a:lvl6pPr>
      <a:lvl7pPr marL="2971800" indent="-228600" algn="l" rtl="0" fontAlgn="base">
        <a:spcBef>
          <a:spcPct val="20000"/>
        </a:spcBef>
        <a:spcAft>
          <a:spcPct val="0"/>
        </a:spcAft>
        <a:buClr>
          <a:srgbClr val="D52B1E"/>
        </a:buClr>
        <a:buSzPct val="80000"/>
        <a:buFont typeface="Wingdings" pitchFamily="2" charset="2"/>
        <a:buChar char="§"/>
        <a:defRPr sz="1600">
          <a:solidFill>
            <a:srgbClr val="37424A"/>
          </a:solidFill>
          <a:latin typeface="+mn-lt"/>
        </a:defRPr>
      </a:lvl7pPr>
      <a:lvl8pPr marL="3429000" indent="-228600" algn="l" rtl="0" fontAlgn="base">
        <a:spcBef>
          <a:spcPct val="20000"/>
        </a:spcBef>
        <a:spcAft>
          <a:spcPct val="0"/>
        </a:spcAft>
        <a:buClr>
          <a:srgbClr val="D52B1E"/>
        </a:buClr>
        <a:buSzPct val="80000"/>
        <a:buFont typeface="Wingdings" pitchFamily="2" charset="2"/>
        <a:buChar char="§"/>
        <a:defRPr sz="1600">
          <a:solidFill>
            <a:srgbClr val="37424A"/>
          </a:solidFill>
          <a:latin typeface="+mn-lt"/>
        </a:defRPr>
      </a:lvl8pPr>
      <a:lvl9pPr marL="3886200" indent="-228600" algn="l" rtl="0" fontAlgn="base">
        <a:spcBef>
          <a:spcPct val="20000"/>
        </a:spcBef>
        <a:spcAft>
          <a:spcPct val="0"/>
        </a:spcAft>
        <a:buClr>
          <a:srgbClr val="D52B1E"/>
        </a:buClr>
        <a:buSzPct val="80000"/>
        <a:buFont typeface="Wingdings" pitchFamily="2" charset="2"/>
        <a:buChar char="§"/>
        <a:defRPr sz="1600">
          <a:solidFill>
            <a:srgbClr val="37424A"/>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circolare_nuova_sabatini_10_02_2014_DEF.pdf" TargetMode="External"/><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hyperlink" Target="Calcolo%20contributo.xlsx"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hyperlink" Target="circolare_nuova_sabatini_10_02_2014_DEF.pdf"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hyperlink" Target="2014_02_14_Allegato%20n.%201_Modulo%20di%20domanda%20-%20Release%202.pdf"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1.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sviluppoeconomico.gov.it/index.php?option=com_content&amp;view=article&amp;idarea1=1974&amp;idarea2=0&amp;idarea3=0&amp;idarea4=0&amp;andor=AND&amp;sectionid=3,20&amp;andorcat=AND&amp;partebassaType=0&amp;idareaCalendario1=0&amp;MvediT=1&amp;showMenu=1&amp;showCat=1&amp;showArchiveNewsBotton=0&amp;idmenu=3699&amp;directionidUser=0&amp;viewType=2&amp;cattitle=Domande%20ricorrenti,%20pareri,%20faq"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www.sviluppoeconomico.gov.it/index.php?option=com_content&amp;view=article&amp;idarea1=1974&amp;idarea2=0&amp;idarea3=0&amp;idarea4=0&amp;andor=AND&amp;sectionid=3,20&amp;andorcat=AND&amp;partebassaType=0&amp;idareaCalendario1=0&amp;MvediT=1&amp;showMenu=1&amp;showCat=1&amp;showArchiveNewsBotton=0&amp;idmenu=3699&amp;directionidUser=0&amp;viewType=2&amp;cattitle=Domande%20ricorrenti,%20pareri,%20faq" TargetMode="External"/><Relationship Id="rId5" Type="http://schemas.openxmlformats.org/officeDocument/2006/relationships/hyperlink" Target="mailto:iai.benistrumentali@mise.gov.it" TargetMode="External"/><Relationship Id="rId4" Type="http://schemas.openxmlformats.org/officeDocument/2006/relationships/hyperlink" Target="http://www.mise.gov.i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hyperlink" Target="http://www.mise.gov.i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assaddpp.it/" TargetMode="External"/><Relationship Id="rId2" Type="http://schemas.openxmlformats.org/officeDocument/2006/relationships/hyperlink" Target="http://www.mise.gov.it/" TargetMode="Externa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hyperlink" Target="circolare_nuova_sabatini_10_02_2014_DEF.pdf" TargetMode="External"/><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2003425" y="2444334"/>
            <a:ext cx="6024563" cy="733841"/>
          </a:xfrm>
        </p:spPr>
        <p:txBody>
          <a:bodyPr/>
          <a:lstStyle/>
          <a:p>
            <a:pPr eaLnBrk="1" hangingPunct="1">
              <a:defRPr/>
            </a:pPr>
            <a:r>
              <a:rPr lang="it-IT" altLang="it-IT" sz="1600" dirty="0" smtClean="0"/>
              <a:t/>
            </a:r>
            <a:br>
              <a:rPr lang="it-IT" altLang="it-IT" sz="1600" dirty="0" smtClean="0"/>
            </a:br>
            <a:r>
              <a:rPr lang="it-IT" altLang="it-IT" sz="1600" dirty="0" smtClean="0"/>
              <a:t>UNA </a:t>
            </a:r>
            <a:r>
              <a:rPr lang="it-IT" sz="1600" cap="small" dirty="0" smtClean="0"/>
              <a:t>NUOVA MISURA DI SOSTEGNO AGLI INVESTIMENTI DELLE IMPRESE:</a:t>
            </a:r>
            <a:endParaRPr lang="it-IT" altLang="it-IT" sz="1600" dirty="0" smtClean="0"/>
          </a:p>
        </p:txBody>
      </p:sp>
      <p:sp>
        <p:nvSpPr>
          <p:cNvPr id="4" name="Rettangolo 3"/>
          <p:cNvSpPr/>
          <p:nvPr/>
        </p:nvSpPr>
        <p:spPr>
          <a:xfrm>
            <a:off x="1996569" y="3187283"/>
            <a:ext cx="2021707" cy="338554"/>
          </a:xfrm>
          <a:prstGeom prst="rect">
            <a:avLst/>
          </a:prstGeom>
        </p:spPr>
        <p:txBody>
          <a:bodyPr wrap="none">
            <a:spAutoFit/>
          </a:bodyPr>
          <a:lstStyle/>
          <a:p>
            <a:pPr>
              <a:defRPr/>
            </a:pPr>
            <a:r>
              <a:rPr lang="it-IT" altLang="it-IT" sz="1600" b="1" kern="0" dirty="0" smtClean="0">
                <a:solidFill>
                  <a:srgbClr val="818A8F"/>
                </a:solidFill>
                <a:latin typeface="Arial"/>
                <a:ea typeface="+mj-ea"/>
                <a:cs typeface="+mj-cs"/>
              </a:rPr>
              <a:t>“Beni Strumentali”</a:t>
            </a:r>
            <a:endParaRPr lang="it-IT" dirty="0"/>
          </a:p>
        </p:txBody>
      </p:sp>
      <p:sp>
        <p:nvSpPr>
          <p:cNvPr id="4101" name="AutoShape 5" descr="data:image/jpeg;base64,/9j/4AAQSkZJRgABAQAAAQABAAD/2wCEAAkGBxQSEhAQERQRFhMVGRcXGRgWGBcSGRcZGxUWGRgWGBoZHyghGBolGxcYITIhMSkrLzouFys1OD84NygtLisBCgoKDgwOFxAQGzQkHyUsLCwsNDQ0NDQ1NDcsNDQsLCwsLTQsLCw0LCwsLCwsLCwsLCwsLCwsNCw0LCwsLCw0K//AABEIAH0BkgMBIgACEQEDEQH/xAAbAAEAAgMBAQAAAAAAAAAAAAAABAUDBgcCAf/EADsQAAICAQMCBAQFAgQEBwAAAAECAAMRBBIhBTETIkFRBhQyYSNCcYGRUqEzYrHBJEOC0QdjcnODkvH/xAAXAQEBAQEAAAAAAAAAAAAAAAAAAQID/8QAHhEBAQACAgMBAQAAAAAAAAAAAAECERIhAzFBURP/2gAMAwEAAhEDEQA/AO3xEQEREBERAREQEREBERAREQEREBERAREQERPFtqqCzEKo7knAH7mB7lb1rrlWlUG0ncfpReWb9B6D7ma/8U/EPh2AKpZK2HAOA9nJUMfRVI/sftIHTOknUK2s1FgLtzgcMfZRnhFx2xmY5b6jWv1tXw71k6pXYpsweFyWO30LcAAk54+0wfEfxH8o1ampnD5O7cFHHcDg5Pb27/x8o1y11CupQjfYZHfvzyTietT1BbKvDddxPDbhgEeuMHIM1xy0nW0no3X6dSCUOGBwVbAbsSDjPIwD/EtJzL4v6BTWlV9RULxuQsWO7K429yfXgn0kn4R+JHS0UXMWrfcd9jElNqE9yeF8sxM7LxyXX2OiRPisCAQQQeQRyCPcT7OjJERAREQEREBERAREQEREBERAREQEREBERAREQEREBERAREQEREBERAREQEREBERAREQEREBNI+OeoM11GkQ9irt92z5QfsBz+/2m7zm3VnxrtXYy7lTg5/8AbHH7qpX9/eZy9LFciePqhWxJrRjkZxuwAXY+2SMe/H2m5U6bd2wF+3+glF8PaAorXODvcZA7HB59fVjz/E2DR6ix1BSliO31VqR9iC+QftiXCahe3jW0cKiZDOQoPfBYgbseuM5/afdDXuXzjzAkH7EcMP5Bk/SaZ2tR3rZFQMRuKHLEBRjax/KW/kTzqdNYllpStnV8N5Si4bGGB3MPYH/qM3sQL9PjuAyn0PY/Yzm3U8E6iutCNjnapJJCBtuCWOT3HPfmdK1+osQeelgDwBuqYk+wAfJmpdb+HFGdRVuBzude/HdiP05JGew4nPy48oTpc/8Ahf1lrFs0zbjsG9STnA8qlR7AH/Wb5OT/AALpXTXIoDbPOxGQv0hl3MO+PMMD/MJ1iTx712X2RETaEREBERAREQEREBERAREQEREBERAREQEREBERAREQEREBERAREQEREBERAREQEREBERATSBWmptFiAbLrGFqHk+JXXlVJ7bTsB/c5+27zmdofS6y1P83ioM4DY3Mv8qXT9WmasWvVOr+DqUrtC4OC5JAC5Iw3tgAE4+8ujpcNvrYo/uOQR7MPzD/vxic2/E1d2WyTc+7vnCA4x+yqR+33nQOo60CsnIUnAyewLEKP7kS4W5bF707UmytXIAzntyDgkBh9jjP7z51PUmutnUAkbRznAywBY47gZzj7SrTUNYq117q6VAXP0uwAwB7oMf8AV+k+veUVq7d1lLArnu6gjBB/rGPX6v1mtH15XS8l3Jdz3Y/6AdgPt/vzKPRdVezW2aZK8YDYJxnjgkjttPOP1HvLPQ63NY5DEZXI5BIO04+2Qf2mh9S1moq1xtXcr8AbRndWD++c+v3kzutGlmOs/J6xq9OFsWxkAYk2BVZl3hMZySfL/wDGJ1Gcm+F9D8xqqVABRSLT7BVOV5HfnAH/AOzrMxhd9rkRETbJERAREQEREBERAREQEREBERAREQEREBERAREQEREBERAREQEREBERAREQEREBERAREQEo/iroA1VY2kLamdp9CD3Rvsff0P7g3k0D4t6ne9zrp72r2eTYpxnaCXdv6fzfsn+YZWbaxx5Vj6HpU0+oQMh8/kbeNuxm5GMYBBAPI48pI4Imw2aNvMdpwp9fT/v+sh9F0VOr0dFW4C6mtVyOWUgYzg/Umc4Pb2MrerfEd+ns+Uayh2Qc7gcOCMruOcq2PT755iXS3G26X9epwMYE+WanIxj/AHlb074s0z6djcDSwJGADbuxzmtgPMOOfb+5+a34v0iaYNVm188Vn8Nu58znHlXHrzNbifzy/FlXom8p2HDH09fv9v1ms66g6m616kB2FlOzy/hgOVYuxwCfLjn3PpPug+Jr9TaNKtlS+INoULtCYBLYfJLeXj744x3l51nT06TRX6YHdbelgAC7nscqRu2jOFAx9gBMW8mpjq6+pfwh8P8AyyGywDx7PqIO4BQTtVeBxjBP3/abDOXfB2vvqvp8W97Fcmlq2sZypyAHVScEDynI/KT6czqMSaiZ48aRESsEREBERAREQEREBERAREQEREBERAREQEREBERAREQEREBERAREQEREBERAREQEREBERASl678N16nc2SlhG0sOQwBBAdfzAEDng8cGXUQstnccx1vStTVZWttT2YcYelCyirK5UBBuHGeD6e/GMOr6efDY/L21k4/EZAmG37u9m0nsqg+xPA7TqkrOr9Er1G0uXBH9LY/seAfvDrPK57oem6jVWvZRUqFRt3O4NY44QKAcsVOD6c5OM8xNf8LarSDxyikMrL+ExPgl8g5zzjaSM5/U+/W9Lp1rRa0GFUYA78f7/rMjqCCCAQRgg+oPcSaT+1jldfSrLCbjp7GDOHVlK2YUE4qIBzjaefXPpMnS/hzUOUQ04IC5ttDJtIe3JU/UTgpxgjjkes37pnQqdOzNWG5zgFiQoPoB7frmWcq3zVT9E+Ha9Od+WsuPexyWI7DC5J2rgAepwBknEuIiHK232REQhERAREQEREBERAREQEREBERAREQEREBERAREQE+E45PaCccntNZ+IOsMbK9Hpwram0bkRuVqrBwdVqB/QDwqcbm47/SFjf1UtZ8vp9pswGJbJFaEkCxgMcEghRkFiOPKCw+63q21kppAsuceUHtgcNY2O1YOMt2ycDLeWUOp1C6OuvTaYG/U6hmKhj59TZgb9Rew+mhRjJ9gFXy4BvugdH+XVmdzbqLSGutIwXYdlUfkrUcKg4A9ySSFlQrBVDtubHJA2gn7D0H2yZ7iICIiAiIgIiICIiAiV/XOsJpaw77mZiErrQZe1z9NaD1J/gAEnABMzdMa01I2oWtbSMsqEsq5/LuP1Ee+BAlRIPU+prUUQAvdZkV1L9TYxuY/01rkbnPAyBySAazqeqVFHik22u2wBBnz8/hUKTgvwcsfpALOQFxA2GJVLW75Fm1rD3UeaqnPpz/iMB6nk+ygyzqTaAozgADnk8DHMCPr9cKguQzOx2oi4LOcZwMkAcckkgD1M81V3NzY6p/lrG7H2LuPN/8AVZ62AXbm7lAqE/8AqJcL7E4Qkeu0e3EqBiSogjLufsQnP8KJ4u1aqwrHmsIztHcDONzf0rweT7cZPEq/irr3yqVpWFbU3t4dFbHAZ8ZLvjkVoMsx9hgckT10fQtVWVTL2Od1t9wKmxyMFtgwcDAATygKABwIE5r3V6kOw793lGcqAuS2c8gHaOw5cfvMkfSaQJubLM7Y3O3LNjOBxwFGThQAOT6k5kQESF1LqK07BgtZYSK61+pyOTj2UDkseAP2kcUGzIcq7nhiBmur/KgP1P8Ac8+pwMLAtYgCICIiAiIgYtXqFrR7XztRSxwMnAGTgDueO0i6WmxxvvJUnkVI2Ag9Azry7e+CF9ADjJlaqgWIyHIDDGR3HsR9weZhfVGtS1oAA7sGVV/U7yNv6c/qYEHrnVadEqsU3WWNsrqqUGy5z+VR/ck8AcmZNBRe48TVuqE8+FSxC1jHZreGsYc8+Vftxk1Lqp1/zrkbV061Uswd0Ql7GvYEDaSyioZ3dlOOMzZBps8uS32PCj9FH++TA86TuxBbYcbdxLZ75YbucHgftn1yZMRAREQEREBERAREQEREBEo+jW6pbNV82yFDYfAWup/JWGYLucZDkrsP2Of0FoQz98qnt+Zv4+kf3/T1Cj+LfiEaapSiG22xhXRSO99x7D7Vr3Lfb9N1Sla9N012p1RN2puZfHZRl9Te3lr0tI77ATtA7AZ/zYsdD0Z7NdfrLgQU/A0w5C00gDe6jsbbG3cjsqjn0krW6AHWU22K7V6ev8FFUsPGcsru3oGVFVVJI/xWgYfhTob0eLrdaytrbxm1s+Smscrp6vRa09T6nJOeJYUaxNR4Oqo1IOmXxAwUI1dxOFU7yM+VgcbTyT9pVfEXSbdY9dN25dJjfZVXnNxz5aXcYCrxub3yFGeSfvW9PqvwtLo0Wt2XHj7R4OjrA24qTjfbjgDA9zgeWBsI1qY3bhjLD1zlThhjvkHvPup1tddbXWOi1KNxdiAoX3z2xNQ1Xwy4FHT6jauiVN17gk3ati7ZpNnArUnc9jcE+Jgd2kjqHRLNRqN2oUPRRtNOnGVqezaCLLGIwyqTtC47gsRjAULmzWBc6s3M1DVApUFXBI3ObQSNxJXHchQBn7z58Q9fr0VBvvzngLWnnd3PArQcbiSQPTvKXq+k1Os0406p4T6hANTa5JWpDjxKKhhWckZXgAYySd3fJoujPZq7NXqAztWxTTowISsDKnUMcYax+doH0qwHBLGB66NRb4i9Q6iUrtcbKqN+V06t/wAtewtvbHmbGeNq8Zzea7qqVClmDFbCRuXG1AK2c2OSRhMLjPPJEoOhdHsz81qvEt1tg827NVVAPPgU5G5ax2OMlyMt6Y89a6LZqLl09u75RUVrAgKnUsWbFGe1VCBQSuctuGc8khs766sV+ObKxVtDeIWATaRkNu7YORzPdGoV+Vz+4K9+xwQOPvNbo6O76o3ahQwoKrpKVBWmkBFzcSRhrNxKggZCrwAScbFpaGXcWbcWOe23/c8YwP298khlssCgsxAUDJJOAB7kntKvqnxDTTWLMmwsQtaV+Z7nbO1ax+bODz2ABJOATK/U9Ja/VvbqQ1ldRUaejkU52qx1FxI2u+8kKPNtCZA3E4hDp2pK263A+edQiM6Erpa2cApVX3dlUl2b8xGBkYACd0nR7bvmddZWda6nbWDldPUSPw6h3PON1uPMfYAASfiX4kTSBEVGu1Np2U0J9TvgnzHsiADJY9gCecTF0foS0rtr8VmZt9l9/Nlj/wBZBALuMcFhheNvAxI/w90pxZdq7F/4mwsq7w23T0hvKgJ5d2wHcju3GcBYEK1l0CNqdfYbtZqCqlKFO6xiT4empBORUpyAMqDli2STJfTdAyMup19laai0bK6qzjwkxn5akjluwLMoBYr32qoDpvSGbV26y5WaxGevThwdtafS95bs1lmPTsm1Rgbp9+GujWLu1N5L6+4fiXMpC0qTkaehW7IvH2YjcxJwIGzafbtGzAXnAAxjk5GPQ5zMkx6araoXOcevb/Uk/vmVWt6cW1VOpa3VKtQOEqY+E+5SCt1YB3YzuB/7chb2IGGGAI9iMj+8hdRamiqy65tlValmLM20AfbPP6TM+r/pS1j7bdn97Nola/RmvsS3WFWWtg1dCZNSsO1lhIBucHkcKoz2JAaBVfCXTi9lnVtTWKWsXZRUwCfL6fOcuBwLbD5m9uF9CJtVWqRg5DDyHDZ8u07Q3Oe3lYH9DK34npvar/hiFtJVVdlNi0gnzXeGP8R1X6R2zjsMyNp/htflfkwXNTHdY1pNlmoYtuc2kEcOe4zyDtwBxAsb+uadK6bmurFdxUVHP+KX+gVju5I7Ylb1brQ0IYWPbqb77T4FCqgfzDyUrtAAQbSS7emT6SJ0joDtqG1uo8143JVuXCaSrONtSn6rWGNzDy+gyAd/vofSX8e/WWqTezPXUHB20UhtoIJxvss272I91XIVQYHzp+m8B1t6hqK/m9UdgVCV47jT0/mNa+pAGTktnOBfr1ClbV0gesXbN4qGNwQHG7aPpXPGe01jQdKvUX69l8TXujBDYCFoXBK0VgjJOcbnAwT24ASRNNR8gvg0h9R1DVne7MSlt7Dg2Oe+n0yZwPUDhfMckNg+IfiHwdtNCrZqbMhFJwgwQC9hHatSRk/oB5mUGT8O07EZHusuuyGtZwyeZlBwlZ4qrxjCj98kkmlr6BdpqbLa3SzX3FFa9kLJUucfhVDtXWpbanqTk92Mh7Goz07RbrNVZ+JdZcd+NwwdRq2HuFwtI7hQOFBwFt13r7lxpNEVN7gE2MN6UIc/iFRy7HB2p+Yj2DFbXo6pXSFW2ywJuD2WsWcsCd5ct25zwMADgAAASgu+HraKUo0tjiy9ydTqyviXEbfMUGMK7EKqn6VUfZRMTfDAL06Z0b5ClA66cZfx72scs2pcnDhcK+0nBawk5wIG2aTXV2gGtgwIyGGSrD3VuzDkcgnvJEjUUsGLsRyMbQOFHsD6j74Gc+wAEmBU/FXXF0Olt1TKzlcBEX6rLGIVEGPdiB2MqegdHsXZq+pN4+tbzKgGa9P/AOXQmdqkA4Nnfnk4l113povWkkbjTdXcF7bihPvxkZyPuo7d5nptUZOLCzdya3H6KOMADPb9+5JgZB4h5xWv2OXJ/U8AH+Z4fqFarW7sq+JjaCeWJGcKO7HGTx7T0ys/B8i+vPmP2yOFH7k8+k1boXQCyW3auvxtVqVIsFo/CorPI0tYYY8NcDOB5mGSe2A2i7X1p4e51HifQM8ucZwg7scc8ekyfMLtDZwDxzxznGMHnOeMd5rXwv0R61N9vOtuUC24rhaV7jT6dG7Vp2A7EjccnieOuaTVWuuj02+pWX8XWHH4SdvB0ykk+K3q57d8k4ADZG19YXeXXbgnPsFJDE+wBByT2xzPer1aVLvtdUXIGWIXJJwFGe5J4A7zVL/h9i9WjRWXQUJX5Fzu1LDstth4FKgDK92zjGBgyOldJsbUW6vVAWakPYtIKkU6ancVU1572Oo3Mw5O7bwBA2RdSpUtnAHB3Arjt3DYI7j+Z4TXVkEhuzFcYO7cO67cZz9sTXviBNWPDo0a7rrSc6iwAVaZfzWlc/iXHsqjj9F4NdZ0C9Er6ZozbXWVJ1Oucg2sGYs6U55NzsSS+MLknljwG4DqFW1X3rtK7wf8v9R9l+5n3qPUKtPW119iV1r3ZyFUZOByfUnjE1u7oLGyvTKCmhoWvbSmQdQ6gY8azsKUAUbO5xzwACv6HZqNX8xqQLBQ2dNUQRUjbedQ+frfJIVRnGMk5PkC7F4rsa2zUeS4IKqmCrtwpLFON7ls5IOcYkq/XVpsDOoNn0DOWfjPkUctxzxNV6P0AtTbZq611Os1C/jG5CKlGdy6etX/AOUpxgDuRkkE8TPhzozVq1jktq7gPGvZSu31FVKNyta9lXgepyciBsK6hSAdw/c4P8HkT7MSaZgAA+ABjAUf75P94gSYiICIiAiIgIiICIiAiIgIiICIiAiIgIiICIiAiIgIiICIiBSfEXXjSU09Ci3WXA+FVnAAHe60j6Kl9T3PYcmZPh/og04eyxzbqbcG64jBcjsqj8lS9lQdvuSSbfEQNd671uw2/IaHa2qIBdyN1elrPayz+pz+Svue5woJlj0Po9elr8OvczMS9ljndZbYfqssb1Y/wAABgACWOIgIiICIiAiIgIiICIiAiIgIiICIiAiIgIiIH//Z"/>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sp>
        <p:nvSpPr>
          <p:cNvPr id="4102" name="AutoShape 7" descr="data:image/jpeg;base64,/9j/4AAQSkZJRgABAQAAAQABAAD/2wCEAAkGBxQSEhAQERQRFhMVGRcXGRgWGBcSGRcZGxUWGRgWGBoZHyghGBolGxcYITIhMSkrLzouFys1OD84NygtLisBCgoKDgwOFxAQGzQkHyUsLCwsNDQ0NDQ1NDcsNDQsLCwsLTQsLCw0LCwsLCwsLCwsLCwsLCwsNCw0LCwsLCw0K//AABEIAH0BkgMBIgACEQEDEQH/xAAbAAEAAgMBAQAAAAAAAAAAAAAABAUDBgcCAf/EADsQAAICAQMCBAQFAgQEBwAAAAECAAMRBBIhBTETIkFRBhQyYSNCcYGRUqEzYrHBJEOC0QdjcnODkvH/xAAXAQEBAQEAAAAAAAAAAAAAAAAAAQID/8QAHhEBAQACAgMBAQAAAAAAAAAAAAECERIhAzFBURP/2gAMAwEAAhEDEQA/AO3xEQEREBERAREQEREBERAREQEREBERAREQERPFtqqCzEKo7knAH7mB7lb1rrlWlUG0ncfpReWb9B6D7ma/8U/EPh2AKpZK2HAOA9nJUMfRVI/sftIHTOknUK2s1FgLtzgcMfZRnhFx2xmY5b6jWv1tXw71k6pXYpsweFyWO30LcAAk54+0wfEfxH8o1ampnD5O7cFHHcDg5Pb27/x8o1y11CupQjfYZHfvzyTietT1BbKvDddxPDbhgEeuMHIM1xy0nW0no3X6dSCUOGBwVbAbsSDjPIwD/EtJzL4v6BTWlV9RULxuQsWO7K429yfXgn0kn4R+JHS0UXMWrfcd9jElNqE9yeF8sxM7LxyXX2OiRPisCAQQQeQRyCPcT7OjJERAREQEREBERAREQEREBERAREQEREBERAREQEREBERAREQEREBERAREQEREBERAREQEREBNI+OeoM11GkQ9irt92z5QfsBz+/2m7zm3VnxrtXYy7lTg5/8AbHH7qpX9/eZy9LFciePqhWxJrRjkZxuwAXY+2SMe/H2m5U6bd2wF+3+glF8PaAorXODvcZA7HB59fVjz/E2DR6ix1BSliO31VqR9iC+QftiXCahe3jW0cKiZDOQoPfBYgbseuM5/afdDXuXzjzAkH7EcMP5Bk/SaZ2tR3rZFQMRuKHLEBRjax/KW/kTzqdNYllpStnV8N5Si4bGGB3MPYH/qM3sQL9PjuAyn0PY/Yzm3U8E6iutCNjnapJJCBtuCWOT3HPfmdK1+osQeelgDwBuqYk+wAfJmpdb+HFGdRVuBzude/HdiP05JGew4nPy48oTpc/8Ahf1lrFs0zbjsG9STnA8qlR7AH/Wb5OT/AALpXTXIoDbPOxGQv0hl3MO+PMMD/MJ1iTx712X2RETaEREBERAREQEREBERAREQEREBERAREQEREBERAREQEREBERAREQEREBERAREQEREBERATSBWmptFiAbLrGFqHk+JXXlVJ7bTsB/c5+27zmdofS6y1P83ioM4DY3Mv8qXT9WmasWvVOr+DqUrtC4OC5JAC5Iw3tgAE4+8ujpcNvrYo/uOQR7MPzD/vxic2/E1d2WyTc+7vnCA4x+yqR+33nQOo60CsnIUnAyewLEKP7kS4W5bF707UmytXIAzntyDgkBh9jjP7z51PUmutnUAkbRznAywBY47gZzj7SrTUNYq117q6VAXP0uwAwB7oMf8AV+k+veUVq7d1lLArnu6gjBB/rGPX6v1mtH15XS8l3Jdz3Y/6AdgPt/vzKPRdVezW2aZK8YDYJxnjgkjttPOP1HvLPQ63NY5DEZXI5BIO04+2Qf2mh9S1moq1xtXcr8AbRndWD++c+v3kzutGlmOs/J6xq9OFsWxkAYk2BVZl3hMZySfL/wDGJ1Gcm+F9D8xqqVABRSLT7BVOV5HfnAH/AOzrMxhd9rkRETbJERAREQEREBERAREQEREBERAREQEREBERAREQEREBERAREQEREBERAREQEREBERAREQEo/iroA1VY2kLamdp9CD3Rvsff0P7g3k0D4t6ne9zrp72r2eTYpxnaCXdv6fzfsn+YZWbaxx5Vj6HpU0+oQMh8/kbeNuxm5GMYBBAPI48pI4Imw2aNvMdpwp9fT/v+sh9F0VOr0dFW4C6mtVyOWUgYzg/Umc4Pb2MrerfEd+ns+Uayh2Qc7gcOCMruOcq2PT755iXS3G26X9epwMYE+WanIxj/AHlb074s0z6djcDSwJGADbuxzmtgPMOOfb+5+a34v0iaYNVm188Vn8Nu58znHlXHrzNbifzy/FlXom8p2HDH09fv9v1ms66g6m616kB2FlOzy/hgOVYuxwCfLjn3PpPug+Jr9TaNKtlS+INoULtCYBLYfJLeXj744x3l51nT06TRX6YHdbelgAC7nscqRu2jOFAx9gBMW8mpjq6+pfwh8P8AyyGywDx7PqIO4BQTtVeBxjBP3/abDOXfB2vvqvp8W97Fcmlq2sZypyAHVScEDynI/KT6czqMSaiZ48aRESsEREBERAREQEREBERAREQEREBERAREQEREBERAREQEREBERAREQEREBERAREQEREBERASl678N16nc2SlhG0sOQwBBAdfzAEDng8cGXUQstnccx1vStTVZWttT2YcYelCyirK5UBBuHGeD6e/GMOr6efDY/L21k4/EZAmG37u9m0nsqg+xPA7TqkrOr9Er1G0uXBH9LY/seAfvDrPK57oem6jVWvZRUqFRt3O4NY44QKAcsVOD6c5OM8xNf8LarSDxyikMrL+ExPgl8g5zzjaSM5/U+/W9Lp1rRa0GFUYA78f7/rMjqCCCAQRgg+oPcSaT+1jldfSrLCbjp7GDOHVlK2YUE4qIBzjaefXPpMnS/hzUOUQ04IC5ttDJtIe3JU/UTgpxgjjkes37pnQqdOzNWG5zgFiQoPoB7frmWcq3zVT9E+Ha9Od+WsuPexyWI7DC5J2rgAepwBknEuIiHK232REQhERAREQEREBERAREQEREBERAREQEREBERAREQE+E45PaCccntNZ+IOsMbK9Hpwram0bkRuVqrBwdVqB/QDwqcbm47/SFjf1UtZ8vp9pswGJbJFaEkCxgMcEghRkFiOPKCw+63q21kppAsuceUHtgcNY2O1YOMt2ycDLeWUOp1C6OuvTaYG/U6hmKhj59TZgb9Rew+mhRjJ9gFXy4BvugdH+XVmdzbqLSGutIwXYdlUfkrUcKg4A9ySSFlQrBVDtubHJA2gn7D0H2yZ7iICIiAiIgIiICIiAiV/XOsJpaw77mZiErrQZe1z9NaD1J/gAEnABMzdMa01I2oWtbSMsqEsq5/LuP1Ee+BAlRIPU+prUUQAvdZkV1L9TYxuY/01rkbnPAyBySAazqeqVFHik22u2wBBnz8/hUKTgvwcsfpALOQFxA2GJVLW75Fm1rD3UeaqnPpz/iMB6nk+ygyzqTaAozgADnk8DHMCPr9cKguQzOx2oi4LOcZwMkAcckkgD1M81V3NzY6p/lrG7H2LuPN/8AVZ62AXbm7lAqE/8AqJcL7E4Qkeu0e3EqBiSogjLufsQnP8KJ4u1aqwrHmsIztHcDONzf0rweT7cZPEq/irr3yqVpWFbU3t4dFbHAZ8ZLvjkVoMsx9hgckT10fQtVWVTL2Od1t9wKmxyMFtgwcDAATygKABwIE5r3V6kOw793lGcqAuS2c8gHaOw5cfvMkfSaQJubLM7Y3O3LNjOBxwFGThQAOT6k5kQESF1LqK07BgtZYSK61+pyOTj2UDkseAP2kcUGzIcq7nhiBmur/KgP1P8Ac8+pwMLAtYgCICIiAiIgYtXqFrR7XztRSxwMnAGTgDueO0i6WmxxvvJUnkVI2Ag9Azry7e+CF9ADjJlaqgWIyHIDDGR3HsR9weZhfVGtS1oAA7sGVV/U7yNv6c/qYEHrnVadEqsU3WWNsrqqUGy5z+VR/ck8AcmZNBRe48TVuqE8+FSxC1jHZreGsYc8+Vftxk1Lqp1/zrkbV061Uswd0Ql7GvYEDaSyioZ3dlOOMzZBps8uS32PCj9FH++TA86TuxBbYcbdxLZ75YbucHgftn1yZMRAREQEREBERAREQEREBEo+jW6pbNV82yFDYfAWup/JWGYLucZDkrsP2Of0FoQz98qnt+Zv4+kf3/T1Cj+LfiEaapSiG22xhXRSO99x7D7Vr3Lfb9N1Sla9N012p1RN2puZfHZRl9Te3lr0tI77ATtA7AZ/zYsdD0Z7NdfrLgQU/A0w5C00gDe6jsbbG3cjsqjn0krW6AHWU22K7V6ev8FFUsPGcsru3oGVFVVJI/xWgYfhTob0eLrdaytrbxm1s+Smscrp6vRa09T6nJOeJYUaxNR4Oqo1IOmXxAwUI1dxOFU7yM+VgcbTyT9pVfEXSbdY9dN25dJjfZVXnNxz5aXcYCrxub3yFGeSfvW9PqvwtLo0Wt2XHj7R4OjrA24qTjfbjgDA9zgeWBsI1qY3bhjLD1zlThhjvkHvPup1tddbXWOi1KNxdiAoX3z2xNQ1Xwy4FHT6jauiVN17gk3ati7ZpNnArUnc9jcE+Jgd2kjqHRLNRqN2oUPRRtNOnGVqezaCLLGIwyqTtC47gsRjAULmzWBc6s3M1DVApUFXBI3ObQSNxJXHchQBn7z58Q9fr0VBvvzngLWnnd3PArQcbiSQPTvKXq+k1Os0406p4T6hANTa5JWpDjxKKhhWckZXgAYySd3fJoujPZq7NXqAztWxTTowISsDKnUMcYax+doH0qwHBLGB66NRb4i9Q6iUrtcbKqN+V06t/wAtewtvbHmbGeNq8Zzea7qqVClmDFbCRuXG1AK2c2OSRhMLjPPJEoOhdHsz81qvEt1tg827NVVAPPgU5G5ax2OMlyMt6Y89a6LZqLl09u75RUVrAgKnUsWbFGe1VCBQSuctuGc8khs766sV+ObKxVtDeIWATaRkNu7YORzPdGoV+Vz+4K9+xwQOPvNbo6O76o3ahQwoKrpKVBWmkBFzcSRhrNxKggZCrwAScbFpaGXcWbcWOe23/c8YwP298khlssCgsxAUDJJOAB7kntKvqnxDTTWLMmwsQtaV+Z7nbO1ax+bODz2ABJOATK/U9Ja/VvbqQ1ldRUaejkU52qx1FxI2u+8kKPNtCZA3E4hDp2pK263A+edQiM6Erpa2cApVX3dlUl2b8xGBkYACd0nR7bvmddZWda6nbWDldPUSPw6h3PON1uPMfYAASfiX4kTSBEVGu1Np2U0J9TvgnzHsiADJY9gCecTF0foS0rtr8VmZt9l9/Nlj/wBZBALuMcFhheNvAxI/w90pxZdq7F/4mwsq7w23T0hvKgJ5d2wHcju3GcBYEK1l0CNqdfYbtZqCqlKFO6xiT4empBORUpyAMqDli2STJfTdAyMup19laai0bK6qzjwkxn5akjluwLMoBYr32qoDpvSGbV26y5WaxGevThwdtafS95bs1lmPTsm1Rgbp9+GujWLu1N5L6+4fiXMpC0qTkaehW7IvH2YjcxJwIGzafbtGzAXnAAxjk5GPQ5zMkx6araoXOcevb/Uk/vmVWt6cW1VOpa3VKtQOEqY+E+5SCt1YB3YzuB/7chb2IGGGAI9iMj+8hdRamiqy65tlValmLM20AfbPP6TM+r/pS1j7bdn97Nola/RmvsS3WFWWtg1dCZNSsO1lhIBucHkcKoz2JAaBVfCXTi9lnVtTWKWsXZRUwCfL6fOcuBwLbD5m9uF9CJtVWqRg5DDyHDZ8u07Q3Oe3lYH9DK34npvar/hiFtJVVdlNi0gnzXeGP8R1X6R2zjsMyNp/htflfkwXNTHdY1pNlmoYtuc2kEcOe4zyDtwBxAsb+uadK6bmurFdxUVHP+KX+gVju5I7Ylb1brQ0IYWPbqb77T4FCqgfzDyUrtAAQbSS7emT6SJ0joDtqG1uo8143JVuXCaSrONtSn6rWGNzDy+gyAd/vofSX8e/WWqTezPXUHB20UhtoIJxvss272I91XIVQYHzp+m8B1t6hqK/m9UdgVCV47jT0/mNa+pAGTktnOBfr1ClbV0gesXbN4qGNwQHG7aPpXPGe01jQdKvUX69l8TXujBDYCFoXBK0VgjJOcbnAwT24ASRNNR8gvg0h9R1DVne7MSlt7Dg2Oe+n0yZwPUDhfMckNg+IfiHwdtNCrZqbMhFJwgwQC9hHatSRk/oB5mUGT8O07EZHusuuyGtZwyeZlBwlZ4qrxjCj98kkmlr6BdpqbLa3SzX3FFa9kLJUucfhVDtXWpbanqTk92Mh7Goz07RbrNVZ+JdZcd+NwwdRq2HuFwtI7hQOFBwFt13r7lxpNEVN7gE2MN6UIc/iFRy7HB2p+Yj2DFbXo6pXSFW2ywJuD2WsWcsCd5ct25zwMADgAAASgu+HraKUo0tjiy9ydTqyviXEbfMUGMK7EKqn6VUfZRMTfDAL06Z0b5ClA66cZfx72scs2pcnDhcK+0nBawk5wIG2aTXV2gGtgwIyGGSrD3VuzDkcgnvJEjUUsGLsRyMbQOFHsD6j74Gc+wAEmBU/FXXF0Olt1TKzlcBEX6rLGIVEGPdiB2MqegdHsXZq+pN4+tbzKgGa9P/AOXQmdqkA4Nnfnk4l113povWkkbjTdXcF7bihPvxkZyPuo7d5nptUZOLCzdya3H6KOMADPb9+5JgZB4h5xWv2OXJ/U8AH+Z4fqFarW7sq+JjaCeWJGcKO7HGTx7T0ys/B8i+vPmP2yOFH7k8+k1boXQCyW3auvxtVqVIsFo/CorPI0tYYY8NcDOB5mGSe2A2i7X1p4e51HifQM8ucZwg7scc8ekyfMLtDZwDxzxznGMHnOeMd5rXwv0R61N9vOtuUC24rhaV7jT6dG7Vp2A7EjccnieOuaTVWuuj02+pWX8XWHH4SdvB0ykk+K3q57d8k4ADZG19YXeXXbgnPsFJDE+wBByT2xzPer1aVLvtdUXIGWIXJJwFGe5J4A7zVL/h9i9WjRWXQUJX5Fzu1LDstth4FKgDK92zjGBgyOldJsbUW6vVAWakPYtIKkU6ancVU1572Oo3Mw5O7bwBA2RdSpUtnAHB3Arjt3DYI7j+Z4TXVkEhuzFcYO7cO67cZz9sTXviBNWPDo0a7rrSc6iwAVaZfzWlc/iXHsqjj9F4NdZ0C9Er6ZozbXWVJ1Oucg2sGYs6U55NzsSS+MLknljwG4DqFW1X3rtK7wf8v9R9l+5n3qPUKtPW119iV1r3ZyFUZOByfUnjE1u7oLGyvTKCmhoWvbSmQdQ6gY8azsKUAUbO5xzwACv6HZqNX8xqQLBQ2dNUQRUjbedQ+frfJIVRnGMk5PkC7F4rsa2zUeS4IKqmCrtwpLFON7ls5IOcYkq/XVpsDOoNn0DOWfjPkUctxzxNV6P0AtTbZq611Os1C/jG5CKlGdy6etX/AOUpxgDuRkkE8TPhzozVq1jktq7gPGvZSu31FVKNyta9lXgepyciBsK6hSAdw/c4P8HkT7MSaZgAA+ABjAUf75P94gSYiICIiAiIgIiICIiAiIgIiICIiAiIgIiICIiAiIgIiICIiBSfEXXjSU09Ci3WXA+FVnAAHe60j6Kl9T3PYcmZPh/og04eyxzbqbcG64jBcjsqj8lS9lQdvuSSbfEQNd671uw2/IaHa2qIBdyN1elrPayz+pz+Svue5woJlj0Po9elr8OvczMS9ljndZbYfqssb1Y/wAABgACWOIgIiICIiAiIgIiICIiAiIgIiICIiAiIgIiIH//Z"/>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pic>
        <p:nvPicPr>
          <p:cNvPr id="4103" name="Picture 9" descr="http://www.technofolies-interschau.it/partners/logo_ministero_sviluppo_economico.bmp"/>
          <p:cNvPicPr>
            <a:picLocks noChangeAspect="1" noChangeArrowheads="1"/>
          </p:cNvPicPr>
          <p:nvPr/>
        </p:nvPicPr>
        <p:blipFill>
          <a:blip r:embed="rId3" cstate="print"/>
          <a:srcRect/>
          <a:stretch>
            <a:fillRect/>
          </a:stretch>
        </p:blipFill>
        <p:spPr bwMode="auto">
          <a:xfrm>
            <a:off x="2776538" y="333375"/>
            <a:ext cx="2881312" cy="900113"/>
          </a:xfrm>
          <a:prstGeom prst="rect">
            <a:avLst/>
          </a:prstGeom>
          <a:noFill/>
          <a:ln w="9525">
            <a:noFill/>
            <a:miter lim="800000"/>
            <a:headEnd/>
            <a:tailEnd/>
          </a:ln>
        </p:spPr>
      </p:pic>
      <p:sp>
        <p:nvSpPr>
          <p:cNvPr id="4104" name="AutoShape 11" descr="data:image/jpeg;base64,/9j/4AAQSkZJRgABAQAAAQABAAD/2wCEAAkGBxQREhUUExIWFhQXFxgWFhYYFxkXGRYZFhcYGBoZHyAaHSggIBwlGxgZITEiJSksLi46GR8zOTMsOCgtLisBCgoKDg0OGxAQGiwkICQ0LC8tLCwsLCwsLzIsLCw1LCwsLCw3LCwsLC8vLCwsNCwsLCwsLCwsLCwsLCwsLCwsLP/AABEIAGgAyAMBIgACEQEDEQH/xAAbAAEAAgMBAQAAAAAAAAAAAAAABQYDBAcBAv/EAD8QAAIBAwIEAwUEBwYHAAAAAAECAwAEERIhBQYxQQcTUSJhcYGRFDIzoSNCUnKxssEVNHOSwtEkQ2KTovDx/8QAFwEBAQEBAAAAAAAAAAAAAAAAAAECA//EACQRAQEAAwACAgAHAQAAAAAAAAABAhESAzEhQSJRYXGBobET/9oADAMBAAIRAxEAPwDuNKUoFKUoFKUNAqI47zDBaD9K/tHcIu7H5envNaHOfM4s0CpgzODpB6KP2j/Qd6ofL3Lk3EXaR2YIT7cp3LH0XPU/kPyoJHiHiLO5xDEqA9M5dz/AVgi5l4hblZpxIYs4KuoUNkE4G2c4zXROEcAgtRiKMA92O7H4mq34sf3WP/E/0NVDxA43NCls0EhQSBycAbjCFc5B9TUXbXXGEOSjv7mVcfliniL+BY/uH+WKulioIHgPMXnt5U0TQTgZ8ts4YdypPX4dqn6i+YrTzIHI2dFLxt3R1GQR9K85Z4qLu3SbGCRhh6MNjQStKUoFKUoFKUoFKUoFKUoFKUoFKUoFKUoFfEsgUFicAAkn0AGTX3UDzzOUspiO4C/5iBQc6srd+K3xLZCsdTH9mMbAe4nYfOuu21usaKiKFVRgAdgKqPhfYBLdpf1pW/8AFNh+eTVi41xqG0TVK+M/dUbs3wH9aCSqj+LP91j/AMT/AENWtN4mqD7NsSPe4B/gagObObvt0Sx+To0tqzq1diMdPfQSniL+BY/uH+WKuliuLcxcxfa0gTy9HkgjOrOrIUem33fzqw3HiY+PYt1DerOSPoAP41RaeduLLb2r7jXICiDuSRgn4Af0qM8K0ItXJ6GU6fkqg1Tbexu+KTam1HsZCMIg9B/sN66zwnh6W8SxJ91RjfqT3J95NQblKVXOduZP7Ot/P8vzPbVSudPXO+cH0qyW3US2Sbqx0rQ4HfG4t4piunzEV9Oc41DOM1v1L8LClKUClKUClKUClKUClKUClKUCq9z9GWsZsdgrfIMDVhrBe2wljdG6OpU/AjFBD8jgCxg/d/qc1zqfzeK3pCnYkhSekcanr/71Jq98hMRbNA/34XeJh88g/Ag1FeGdj5Ul2rD9IjLGfgNR+hO/0oLHwfla2tlAWMM3d3AZj9enwFVzxWiVYItKgfpD0AH6pq/VRPFr8CL/ABD/ACmgj/EqFVjtNKgZDZwAM7R+ldB+xxj/AJaf5R/tVC8T/wAOz+D/AMI6z+LvMslpbxxwkrLOSNQ6qigZx6ElgPrW8MLnlMYzllMZurRe8x2kB0SXMMbD9UuoI+Xatuw4nFONUMsci+qMGH5GonljlSCzhVBGpkIBldgGZ37kk++tO/4Rb8N+1cQij0v5JBQbISDnOB3JwD8Kusb8RN5e6nuJ8ct7bHnzxRZ6a3C5+pqleLHEIp+FM8MiSJ5kftIwYdfdWn4W8BW6R7+7AnmkchS/tBQp3IHTJOfgAMY3rD4vcupDame3XygzKs6KMJIP1GI6albuPU11wxxx8kx38uWeWWXjtXnl+/iitLVXljQmGPSGYKT7IGwJ9dq2eI8x2tu2ma5hjb9lnAP0zmuU+JUTD+xzHjWY9MeR0cGDSfqw+ldMseUbWOMo0KSFvxJJFDvIx6sxPr+VZzwxmsrfe2sc7fifSatblJFDI6sp6MpDA/MVmrknL5PC+MtZIx+zTgFUJyFJBZcZ9CGHvGM9K60tc/Jhzf3bwy6j2lKVhspSlApSlApSlApSlApSlBA8Qi+zT/aRtG4CXHux9yX5ZIPuOe1OI27QSm6gj8zUoWaNSMuq7q69tQydu4NTjKCMEbHr76rlwJrDeJGmtu8Y3kh/cz95P+nt8OgeQ892RG8jIe6sjgj6Cqv4h8wW91DGsMmoq5JGlhgaSO4qdZeGcROolBJ33MT/ADG2fzr7HINkf2/+4aCF8T/w7P4P/COtPxz4c7RW9woyImZX9wfSVPwyuPmK3/FUALagdB5g+gjq/XNusilHUMrDDKRkEHsQa348+MpWPJh1jY1+EcSS5hSaMgq6hgR2yNx8RUVzsBPaXFsjAzPC7LHn2iFxk4+OB86j4vD2GJiba4ubZW3KRynT+eamOB8swWhZo1ZpH2eWRjJIw9Mt0HuG1X8Mu5U/FZqxXPBriKycPEYI1xOysO41HUp+YP5GtPxv4oqWawZ9uVwxHoiblj6DVpHzqduuRIDMZ4HmtpW++YX0hu+69P8A7X1PyHbSRPHL5sjSFTJK8hMr6N1Go9FB7DArp3h/07/pjnLjlQ/Ee7Ea8Fl6hELnA3IX7KT+QNdhhnV1DKQysAVI6EHcEVy/xLtlgueDRrkojsozuSA9sN6tU3JMftLDc3METZzFHKQgz10g/dHuFPJzcMf5/wBMNzK6/RUT/wAdzEGj9pLYDWw6AoCP5mx8jXWlqI5d5dt7FClvHpBOWYnUzn1Ync1MCufkzmVmvUb8eHPv7KUpXN0KUpQKUpQKUpQKUpQKUpQK8xXtKCA41yhbXJ1Mml/209kn49j86rc/hw4/Dujj0YEfyn+ldDpQc1bw4mPW5U/EMa6SK9pQKUpQKUpQULxA5WuLy6s5YdGiBtT6m0k/pI22GPRTU65vRKQojZCzkMxxhfZCLsP3j3+VT5FNNb7upPyY4m7WpwtZBGBMVaQbMy7B8frY7Z647VuV5ivaw2UpSgUpSgUpSgV4TXtQnOt+9vY3MsZw6RsVPoemflmkm/hLdTaSkvo1bS0iBv2Syg/QmtgGoHhXLtsLZYzCjhkUuzqGaQsu7Mx3JOTvWlzPxx7FGKNAEiQMsLFjJIq9QMH2dthsa1zu6ib1N1bKVUrzmhhdLCHihBSJ087UPO8wnUqEbAqAPXdhWTh3MbTXckGuJNDsnkvqEzKBkSLvggntjp37U5p1FppVSbmSRLmGJmgcTSNGUiJLwkKWBJ6HYYOwxkdak+ZeMG1iVlTXJJIkUak4BeQ4GT2A6n4U5p1Ei16gkWIsPMZSwXuVUgE/DJFbNUDiV7LbXyzXGhhFZTvmMFdQDISMMTg5HXNblhzTMzwBxG4nBysavmBtBddROzLtgnbfHrV4v0na50qjWvNVz9jgvpI4hDJ5ZkjUtrVZCF1hjscEg6cdO9SEfGricXD26x6IHeNVfUWmaL7+42QZ2GxqcVeotJrEswJIBGRjIyMjPTI7VTY+dvNkhCPFCssUUqefn9N5jEMikbAoBv13YbVj5ivWReKGFUikjiiYzLkO2pX6n1GDj41eLvVOou5mAIXI1HoMjJx1wK+xVWimYXVksscTSNbznzRqLIE8nKgns2sZ/drZ5o4+bUwounXO5RWbOlAq6mYgbnAwAO5Papzd6OvtYaVAcu8aed5o2APlaCJVVlSRZA2MBujAoQRk9R61gPFbqW6uLeERKIRGwd9TajIpOnAIx06/kanNXqLNSqTFzZcTi1FvFGJJxcBxIx0xPblFO6jJGWP5V83HOEmbgx+Xi3YoEIctO6AFwCNlGdhsa1xU7i7k18SyhRliAB1JOAPrVVtuaTLdeTqii/DKxy6hJKroGLIemQTjG+4PTaon7bN9iv3uFinVJnAR9ZHsuo079FHanFTuOg66RSBgCpBB6EHIP0qqxzzniVyhZDClvGdB1YGvzOg6ZJXf3AVJ8mTiSxt3WNYlaMERp91B6DPapcdRZltNUpSstFYby2WVGjdQyMCrKehBGCKUoIW04HcQxiKK8xGo0priDyKvYa9QBwNgSpPxrUveTjIbkC4ZUulVZfYVnyqachidgepGPXpSlamVjPMbHEOWWnQRSzhodKKy+Uur2MZKtq9nVgdjjtWWfl9pZUkllDrHIZIwIwrKSCoXWDkqAx7DtSlOqvMaFhyc0SW6C6JS2fXEPLUZ2ZTrOcs2GO+3Uk5qZ49wcXUYQsUZWWRHXGUdDlW3679qUp1fZqI+blYzSmS4m83MLwMgQIhVyDtuSDt61ns+FTQoFa6MkcaEAGNVZgFIGpsnOB6AUpTqpqK7yfwJrnhtkskxMGiKQxaACdPtBS2d0z2x86nm5cZfPWG4Mcc7M7roDFWcYcocjTnruDvSlXLK7qY4zTDe8pCSEWwkAtfLWPyjGGYBepV85BPrg+7FbF5yysv2vVI2LqNIyAB7GhWUEevXv6UpU6rXMZIeCN51vNJNqeCOWMYQKGEvl5J9o4I8sVl43wX7R5bBzHLE+uKQAHSSMEEHYqRsRSlTdNRs2NtIuoyzeYTjGECKoHoMk/U/SqzZ2sr8Qv8AypvLOm3BymsHKPg4yMMPWlKsvtLPST4fyskDWxR2xbrKozgmQzaCzMfXK5+depwB45JWt7gxJM2t0KB8OdmZCSNJPU5BGd/ipTqrzC/5ead182bVEsiSKhjXWpjwRh89CwydvdWCflUtFcw+eRHO5kxoGpGZgzYOrcZHp360pTqnMbr8Fb7U9wkuPMjWORCurOjVpIORg+0exrZ4DwwWtvFAGLCNQuojBOO9e0qbppv0pSor/9k="/>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pic>
        <p:nvPicPr>
          <p:cNvPr id="4105" name="Picture 13" descr="http://www.ancicomunicare.it/web/cache/com_zoo/images/cdp_logo_15ba77572ec3fb01e4ff5ada205ebac6.jpg"/>
          <p:cNvPicPr>
            <a:picLocks noChangeAspect="1" noChangeArrowheads="1"/>
          </p:cNvPicPr>
          <p:nvPr/>
        </p:nvPicPr>
        <p:blipFill>
          <a:blip r:embed="rId4" cstate="print"/>
          <a:srcRect/>
          <a:stretch>
            <a:fillRect/>
          </a:stretch>
        </p:blipFill>
        <p:spPr bwMode="auto">
          <a:xfrm>
            <a:off x="250825" y="260350"/>
            <a:ext cx="936625" cy="490538"/>
          </a:xfrm>
          <a:prstGeom prst="rect">
            <a:avLst/>
          </a:prstGeom>
          <a:noFill/>
          <a:ln w="9525">
            <a:noFill/>
            <a:miter lim="800000"/>
            <a:headEnd/>
            <a:tailEnd/>
          </a:ln>
        </p:spPr>
      </p:pic>
      <p:sp>
        <p:nvSpPr>
          <p:cNvPr id="4106" name="AutoShape 15" descr="data:image/jpeg;base64,/9j/4AAQSkZJRgABAQAAAQABAAD/2wCEAAkGBhQQEBQUExITEhQVGSIYGRQYFhgXFxgUFBQWHxcaFBoeGyYgGh0nHxocHzIhIycpLi0sFx8yNTAqNSYrLCkBCQoKDgwOGg8PGiwkHiQsLCwqNCo0NCosLywsKiwsLCw0LCksKSwsLCwpLCwsLCwsKSwqKSwvKSwsLCwsLCwsLP/AABEIAEgA8gMBIgACEQEDEQH/xAAcAAEAAgMBAQEAAAAAAAAAAAAABAYFBwgDAgH/xABFEAACAQMCAgcCCgYJBQEAAAABAgMABBESIQUxBgcTIkFRYXGBFCMyM3JzkaGxshc1QlKCsxYkJTRTVJLS00OTwdHwFf/EABgBAQEBAQEAAAAAAAAAAAAAAAACAQQD/8QAIxEAAwABBAICAwEAAAAAAAAAAAECEQMSITEEQVFhEyIyof/aAAwDAQACEQMRAD8A3jSlKAUpUXinEUt4ZJpDhI1LHzwByHqeXvoCVSqf0K6xo+JSSRiIwug1AFg2pc4PgMEZG3rVwraly8MmaVLKFKVU+kPS65tDI3/5zyQx/wDVEy7r+8V0kgUSb6NdJcstlK1V+nZf8m3/AHh/x1YOHdOLy4QPHwmUowyGadVyPMakBxVvSpdnmtWX0XWlUniHTq7t1Ly8KmCDmyyq4A8zhdqldGusq0vmEas0Up5RyYGo+SsDgn051mysZK/JOcFspWN43xCaFVMFsblicFRIsekY55IOfKqdxnrTmsyBccNki1ciZlIOOeCEwaTDroVans2HStWJ15BiALJiScACYEknkB8XVr4d0lvZWTVwt4kYgFmnTKqTuSukHbyrXp0uzFqy+i0UpWJh6Qo169rpIZUD6vBjkalHqoZSfpioxktvBlqUpWGilKUApUWzuXcyB4jGFcqpLA61AGHGOQPkfKpVAKVG4jcPHGWjiMzDGEBCk5YA7nbYEn3VIFAftKUoBSlKAUpSgFKUoBVL6yle4jjsoT8ZPqdvqoF1HPtbStXSqv0e/rN9d3XNUItYj6RnMpHtc4/hq445+CL5WPk0l0N4z8DvoZTkKG0v9B9mz7M591dKA5rnbrH4H8E4jKoGEkPaL7HzkD2NkVuTq5438L4dCxOXQdm/0o9h9owffXvrrKVI59B7W4ZZqi8UQNBKDyKMD7CpqVUfiHzUn0G/Ka5UdTOZOBQCS5gRtw0iAj0LrmuolGK5h6M/3y2+tT8610/XV5PaOXxumK536xuGLa8TlWIaFOmRQNtJcAnT5b5roK6u0iQvI6oijJZjgAepNc+dJLl+LcTka2jaTWQqAD9hAAGb90bZ386nx+2/RXkYwl7N1dBeMNd8PglfdyuGPmyMVJ9+M1iut21D8LkJG6MrA+R1AH7jWd6KcE+BWcMGclF7xHIuxJbHpkmsT1q/qqf+H+YtROPycfJ6Vn8fPwaq6qrUScVh1DOkM4+kqHH410FWhep8f2on1b/gK31V+R/RHj/yRuIX6QRPJIwVUBJJ9ByHr6VSL2J7VLS+kmUgS6nUKowl2fjAGG7acqfYnpV7uGAUkgsAM4A1HbyHiaxFn0otpeyALBZTiIvGyqzDPdUkYzsdvSvKXj0etLPsxPEr/wDr8bCTto2aKPQkjK8TtlldVHdlicHDHwCnyrzsL1xdzaWM7OsrxMrt3ShA7G4iOy6WwFbx39auYhXIOkZAwDgZA8h6UWIAkgAE8zjc+3zpuM2MovC7skcPeKV3uJWxcqWJJXQxm7VDsmhsAbDGw8al8JvopZX+ETOt0lwQIu0ZSFD/ABSogPeQrgk4IOSSat6xAEkAAnmcDJ9p8a/ezGc4GeWcb49tHQUFKh4sqR8SZ5pdKXIGUYM6owhGFLbIpJIzsBvyxXjw7isS2972sr9nBPqWNZizaNEZRFb5RVnJx4ZyM4q9diu/dG/PYb+2owuYu2MOB2mgORpONGSBvjHPwrd30Nv2Uu6uez4VPm5LTZR3KysRG0kikRI2eQUYxnzJ51lOIXCvfPHcSGO37APCQ5RWYs3aMGBGWUacDOwOfGrSIFxjSMeWBijwqQAVBA5AgHGPKs3DYUVryR7XhnbyyI7zgMdZjZ4sSaS4GOYCE+retBxB4bXiKwyO3Yz6V7xkeOFhF2hXOSdOZCPUHyq9tGDzAPuosYHIAe6t3/Q2fZgejAjLSNFd/CEYKdA3RDvuDknUfEE+GcCrBXykYUYAAHkBivqobyy0sIUpSsNFKUoDEdLOM/A7Oab9pVwg85G2QfaRUfowIbS0ihM0WpV757Rd5G3cnffvE1i+lcQvr+2sSNUSA3E48Cq92NT7Sfwqb+jbh3+Uj+1v91enCnDPLl1lFU65bSKa3jnjeNnibSwDKSY39h8GA/1GsT1Kcc7O4ktmO0q61+nHz+1fyir5d9WNg0bqtsiMVIDAtlSRsRv4HetGcOu3sbxHxh4JNx6o2GHvGR766IxcOUc+pmLVM6eqPxD5qT6DflNfdrcrKiupyrgMD5hhkV8cQ+ak+g35TXIdhzR0Z/vlt9an51rpbiVgJ4mjZnUNsSjFGG+dmG4rmnoz/fLb61PzrXT9dPkdo5fG6ZSOJ9U9vMvz90GHIvKZQD6q+Qfuql/0ovOBXJt5EhljGCMRrHrjPJlZRnOxG+cEGt11qTr1hGq0b9rDr7gUP4/jU6VbntrkvVlSt08M2T0e4/FfQLNCcqdiD8pWHNWHmP8A1WE61f1VP/D/ADFqk9R16wnuIt9BQPjwDK2M/Yfuq7dav6qn/h/mLU7duokar36bZrLqe/Wi/Vv+ArfVaF6nz/aifVv+ArfVb5H9GeP/AAfhrWcAkj4baXDMksMM2swadLFu3ZVKuG3ZS2dOMGtkXOnQ2s4XG5zp28d/D21iuGcBswB2KRsqNkAMXVX8wNRAbxzzrzl4PSpyY7jXHpYrhVSVCPhEURiVC2EmIDds5HcffKgHkBnOacS4hcm6uo45hGsVusq/Fqx1sZMgk8x3PvrLXfRe2ldneIFnKsx1MMtH8ltjsw/eG9fM3D7XtyrBe2nj0ldbaniTGRjPyR/5PnW5QaZBj47JMbKMMImuYTMz4yRpVCVjB2yS2d84APu/ON8QmgiC/CVLiOR9SxapXZPk4jGVCgbMfPHLNZCTo/ayxJEY1ZIThAGOY2HgrA6lI5YzX1N0YtnCAwqQgKrzHdf5QbB7wPMg5yaZQxRir3ilw44eI5Fia5B1nQHAPwZnBUEjkRUxb+Vb0ws6si2ok3UKO0EhUsTvgbcvDepSdG7cCICP5j5vvPlM89Jz5bezblXu3CIjKZSgMhXQWyd0/dIzjHpisyjcMwfAOOSS3ZjaRZUaAS6lQqgcyFT2LEZdMcic8ue9WisVY9GLeB0eOLSyLpU6mOEP7O53UeAOw8MVlaymm+DZTS5FKUqShSlKAUpSgFQ+LcWjtYWlmYIijJPmfAL5k+VSZ49SsuorkEal5jI5r6iqXxDqpiuCDNd3spHLXIhx7BowKqUvbJpv0jHdVnGBeXV/cP8AOyMuF8VhGrSB6DYGtkVQ7Lqgt4HDxXN5G45Mrop39QlXDhdgYIghllmIz35CGc5PiQB+FVqOW8ojTVJYomVz51qWax8Um0474VyB4MyjOfx99bn4z0ZNy+r4ZdwDGNEUiqu3j8knPvqtS9S1qzFmnumY7kl0JJ9SU3q9Kph5bJ1pq1hI/ep/pIJ7T4OzfGQbAeJiJ7pHsOV+zzq3dI71YbSeRjgLGx9+kgD3nAqp2vU5bROHjuLuNxyZXRSPYQlTOIdWaXChZr2+lUb6WlQjI8caKytjrOTZ3qcNGjeDXIiuIXbkkisfYrAmuoYZQ6hlIZSMgjcEHkQa1/8AoRs/8W5/1R/8dZGw6tFgXTFfX8a/urKoX7NGKvVqb9kaUXHouDuFBJIAG5J2AHrWhetLpQl9eKsR1RwjQrDcM7HvFfMbAD2etbKverRJxia9vpV/daVdP2aMVP4F1f2VmwaOEFxydyXYezOw9wqIqY57ZVzV8dIwnVN0QezgaaZSss2MIeaxjkG8iSc48Nq9uuC+WPhrIT3pXVVHicNqP3D76s/GeEG5VVFxPb6TnVCwUnbk2VO1Va/6pYLhtU11eStyy8iNgemU2oqTrdTNctTtlGs+q+/WHikBc4DakyeWXU6fvwPfXQ1a8/QlZ/41z/qT/ZWd4f0KMLIRf3zKhB0NKpUgfst3M499bq1NvKZOlNQsNFkdQQQRkeVUng3EmtOEQPFGjM0gTBOkfGXJXJwN+f8A9jFXWVCVIBKk+IwSPXcYrBx9EEFmLXtZSqsHV+5rVlk1jHdwe95g15y17PWk/R9ca4/LbQtIYE7kZkcmXCd0/NxtpyzkAkDSB61HvJdfErBsY1QzH13EJ3r34p0SW5OZJpcmJoWx2e6udyAUIVvDK422qQvR8drBKZpGaBCgyEAYPp1FsLz7o5Y5VuUjMN/4ROFcTwlyYrYKy3LIVVgNTdzVK7EADnk88AeNef8AS5vgdzP2Ss1u7IVWTKOYyu6vp5Yby5jFez9EVMUsZmlxLN25PcyH1KSMacFTpA0sDX5/Q9exuIe2l0XDFm2jyrNjVo7mwOBzzjwxT9R+x7WXHJGuGglhCERCZSj68qW0lSCowwPlkb86+eF9IWluTA8QjPZCUASB2UFtJSUAYVvHYkVIHAR2/bGWQt2PYkd0DTnOdlyGzvkGovB+iK2siOs0rFI+ywwjwyasjVhAS2d9WcnxzWfqb+xnqUpUFilKUApSlAKUpQClKUApSlAKUpQClKUApSlAKUpQClKUApSlAKUpQClKUApSlAKUpQClKUApSlAKUpQClKUB/9k="/>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pic>
        <p:nvPicPr>
          <p:cNvPr id="4107" name="Picture 17" descr="http://www.abi.it/Style%20library/PortaleABI/img/logo.jpg"/>
          <p:cNvPicPr>
            <a:picLocks noChangeAspect="1" noChangeArrowheads="1"/>
          </p:cNvPicPr>
          <p:nvPr/>
        </p:nvPicPr>
        <p:blipFill>
          <a:blip r:embed="rId5" cstate="print"/>
          <a:srcRect/>
          <a:stretch>
            <a:fillRect/>
          </a:stretch>
        </p:blipFill>
        <p:spPr bwMode="auto">
          <a:xfrm>
            <a:off x="7019925" y="188913"/>
            <a:ext cx="1225550" cy="363537"/>
          </a:xfrm>
          <a:prstGeom prst="rect">
            <a:avLst/>
          </a:prstGeom>
          <a:noFill/>
          <a:ln w="9525">
            <a:noFill/>
            <a:miter lim="800000"/>
            <a:headEnd/>
            <a:tailEnd/>
          </a:ln>
        </p:spPr>
      </p:pic>
      <p:sp>
        <p:nvSpPr>
          <p:cNvPr id="4108" name="AutoShape 19" descr="data:image/jpeg;base64,/9j/4AAQSkZJRgABAQAAAQABAAD/2wCEAAkGBhQRERQUEhQWFBQWGBkYFRUXGBgaGhshGhkaGB8eHRsYHCceGhwjHCEdHzIhIycpLCwsHh4xNTAqNSYrLCkBCQoKDgwOFA8PFjUkHB8wKys1NTEqLjUyNTIpLCwxLjUvLiwpLykqKjUsLCwsLCwsLCksKSwqKTQsLCwsMSwpLP/AABEIAGABIAMBIgACEQEDEQH/xAAbAAEAAgMBAQAAAAAAAAAAAAAABQYBAwQHAv/EAEMQAAIBAwIDBQQECwcFAQAAAAECAwAEERIhBQYxBxMiQVEyYXGBFEKRoRcjUlRVk7HB0dPhFjNTYnKCkhUkJdLwNP/EABkBAQEBAQEBAAAAAAAAAAAAAAABAwIEBf/EACARAQEBAQACAgMBAQAAAAAAAAABAgMRIQQSEzFRQRT/2gAMAwEAAhEDEQA/APcaUpQKUpQKV8SShQSxAA3JOwHxNVmTtDhLEW8VxdY2ZoI9Sj/cxAoLTSqzZ8/27OI5lltXPsrcJoz8Dkr99WUGgzSlKBSlKBSlKBSlKBSlKBSlKBSlKBSlKBSlKBSlKBSlKBSlKBSlKBSlKBSlKBWKzUHzdx76LbkoNUzkRwp5s7bDA93WoIfio/6leG1yfotvhrjH13Pspn0GCTU7xLjdrYRqJXSFeiKB6egFfHLnB1sbUKzDIBeaQ+bHdmJ/+6VTuHcaZr+K9uE028+uK3ZvqYPhJz7Orc5+PpQXWOW24jbnBSaJtj7j+1TUNypePbXEnD5m1aAHtnbqyH6p967ff6V88ir3k15dRrogmdViXpq7vUGfHlqJqK5vtZJ+I6rU4ltYBJ65OokL8wSKD0alR/AuMpd28c0fsuM49D5j5GpCgUpSgUpWM0GaVjNM0GaVilBmlYpQZpWKZoM0pWM0GaVimaDNKxWaBSlKBSlKBSlKBSlKBSlKowap3BP/ACF612d4IMx23ox+vIPd0AP8K6ed+IuRHZwHE9zlc/kJ9Zz8tvtqTmkh4dZ56RQpsPM4/eT+2oKz2lcabR9FiVnypluNHVY1I2Hvb93vqw3nCYb2xESY7p0HdEfV28JHwqL5ctfo9tPe3mO8nHeS5+quPCg92D099RvZ1xKSEi2nTu1lUzWoJzhSSSmT1xsR86o6+Bc1pb8PkEyhJbMd1JH6kbJj3N6/GnZxLn6UJgVvDIHn1dSGGUx6KBkY8t6089cHSK4gv2TVGjKLhfcD4X9+k9R8K7ObUNvJFxGHxCMaZ1H14mxuD6r1+dB82v8A47iBj6W14SyeQSUdR/uGPsFXKobj3Ckv7UoGHiAeJx5HqrCtXJ/HTcwfjBpniPdzqeoZds/A9ftqCepSsUGHYDc7Ada8V4z2m3bzStbyaIQ2E8IO24BJI+tgmrt2p8x/RrXukP4yfKj1Cj2j94X51Rbrg8cXBg2tDNJKkjKGGoDBRRgHOwYn5mvf8bGZPtqefPqPn/J6atuc39TzXrPK9+09nBK5yzxqWPv86oPMnaJczXJtrAYwxQMAGZyNiRnZQDnf51Z+y641cNi/yl1+xjXnHHuEXPCbwzJnRrZopcZUhifC3od8YPXqPdOWM/k3L+5+l7b1+PFn6v7WbgZ40t1Cs5fumYa2YRsoUbn2MEEjbPqa3c99ocsM/wBFtANYwGfGo6mxhVX13G+/UVM8kc/pf5jde7nUZKg5Vh6qeu3mD99UntD5cntbtryLJjZhIJFGe7YAe17ts56eVdYk118dMyeHO7c8vPPVsrqjbjyMhJchmUeIRMq5OMsF3wPPHlVl7TeZpbOGEQPpkdzk4B8Krvsf8xWtHJHaULtxBcKElI8DKfC+Bk7H2W88bg1Wu2i8zcxJ/hxMfm5H7lFJm66zO8yeC6meOtY1b5WC85ouIeCx3DSZuJSulsD6zZ6dNkz9lS3ZvxSe5tDLcPrLSMEOAPCuF8v8wNVLtVbubaxtfyVLN8UVUH26m+yr3yNZd1YW64wdAY/FvF++s+kzOXnx7tac7q9fr59SODtK5iks7VWhbTI8iqDgHGxY7H3DHzqmWHGuNzxiSIM6N0YLEM/aQa6e2m7zLbR/krI5/wBxUD9h+2uDhHaRdW0EcKWylY1CglZcnHntW3LnZylzmW3+sevTz1surJP4v/IpvTHIb/IfWAinR7IUb+AnqSfsqsdoHPc8V0ILR9Pdqe8OAck7436aV3+dXC45iMPDxdTqFfuwxQZxqYbKM77kgV5lyRYrKt7czyLrMcipqZQWd1LMcH5AfE+lZcsy3XTU9Rr11ZM8833V47MOY5byCUztrdJMA4A8JVSOnv1VdK8o7Ep/HdJ6rEw+RcH9o+yvV6y+RmZ6WRt8bV1zlpSlK870FKUoFKUoFKUoFabu7WJGkc4VAWY+gFbqo/OrS3sy8PtyAMd5cOdwo+qCB133xtnb31R0coIZGkv7ghHuMCFGIGiMdB16nqfgK0cUuEv75YC6/RrbEk2SMSOfZXruBua7LTs0s1H4xDO+AC8jEk49PID3CuLmjlrh9nbNKbZGb2Y138THYAf/AHlQbeOsOI3aWakGCLEt0RuG38CfDIJP9KdpTKkMLLtcrKv0bTjOdsj/AE46/KpLkvlwWNqqnHeN45W9+OnwUbVDcM4anFp5LqdNVsuYrZDnxAHxP8zjH9KCe4XxqC+tQzlMSKVkQkbHow33qH5RvRH33D7h1cRD8W5IxJE2cfMdCPfUiezywPW2T7/40/B5Yfmyff8AxqCO5SvhaTS2MjqUTx2zlhuhJypPqv8AH0pxyQWV2l9GQYJcRXencD8iTb06H+tSP4PbD82T7/41wcT7L7V1buAbdyMZQnSfcy5wwoLiDkbb1hjVU5F4jIoeyuNp7fAHo6H2WB88dPsq0ywh1KsMhgQR6g7Gg8Tv5m4zxQKhIjyVVhviNOrDP5R3HxFSPNfZfFZ2rzpNI7JjZguDkgHoK9L4dy9bWzFoYY4mI05UAE+eK7LyySZDHIodG9pT0Ney/JsuZn1I8U+LLNXfvVeZ9nvMq2nC7qRhq7qXKrnGrUq6RnBxlsjoakZe12zeJg8MpJGDEVUg+7OcY+P2Vb7Xlq2jR0SCNUfGtdIwcdMg1wfg/sM5+jR/DfH2VL05a1daldfj65zM5seY9mcRW4kuiNMNvG5dvLJGygnqcfPpnrVus+2O2ePMsUsbY3QYdfgG2yPeQKu4tYYotGmNIgMFSFCfMHaomTkCxY5NtH8hgfYKuu3Ppq3cTPHpzzJivK+U7X6XxVXhj7uNZe9Kjoig5AONhk7Y95x0rq47/wB5x0J1HfRp8o8Mw+5hXsPD+GRQLohjWNfRQB+zrXFZ8v2gk7+KKLvCS3eqASSc5OR5nJq35M+1vj/PEcz4t+snn/fNeVdr153l9oB/u4gvzbLH91WaHtktI0CiC4woAG0XQDH+JVwvOUrSZzJLbxu7dWZck+VaDyLY/msX/Gp+XlcZzqX0v4eud61mz28m7RuIrcX5yGCBIlYbZAIDn3Zw3r1q7ntktAP7qfAH5Kf+9Wa65Ps5HZ3t42djlmK7k1qHI9gR/wDlhIP+UUvblrOc2X0Z49c61qWe3n3atzCZ5IbaPOFAdk8y7gaFx6gHp6tUnH2LRFAXnk16dwAmM46DIzjNXccrWve993Efe6tWvHiz659a7o72NsaXQ6iQuGBzjqBg74865/6LnOc49eHU+PNa1rp78vH+xq7/AO8Yf4kP7CDXtAqK4fyxawP3kMEcb4I1KMHB61K1n26Tpr7Rpw53nj60pSsat8edYt2aUpQKV8u4AJJAA6k9KI4IBBBB6EdKD6pSlAqp8iDU9/Kd3a7kQn3R+FR8h+2rZVKe4HDL6RpNrW7IbX5RyAYOr0DDz93uNUfN6jXvEJreWeSCKFEZEjfQZNWcsSNyBj764OV+AJPfPKjyyW1sQI2kkaQPJ5sudsL7vdVt4xyza3oVpo1kwPC4O+PiOoqMfsu4eesGfizH99BnnW8eQx2MB/G3Ge8b/DjHtMfeegHxr5j7N4FACzXSgdAJmAHyG1ZHZdw/GO429NTY/bWPwVcO/Nx/yb+NQYuOzqMqwS5ug2DpJncgHyyM7ioblTltLmN1mmukuIW0TIJ32PkRv0I6VNfgr4d+bj/k38a4OIcCXhMiXVpGe4AKXMQJJ0kghxk/V9P61RHvy2sN/wDR57i4EUy6rd+/cbr7Sk53O4x8vWpzlp3gvprQTPPEsayKZG1NGc40lvPPv9Kmp7W24hANQSeI7g9cH9oNY4fwm14fE3dqkMfV2Jx09SetQRPHPBxawZesiTo/wXQRn5k1bKp/L7m/vDe6SsEaGK2z1bJ8T48h5D+lW90BBB6EYPzoPKOdeOrcvI4DslqQbbSjlHkV8s5cKVXTgKCfU4q28X41MLuBBIIreUKI3EYk1P7RRvENHh6HerCnColh7kRqIsae7A8OD5Yrkj5UtFlMot4xIQAX0+LAXSN/9O3woKvPzdcQ/TGmI1wKzpbhBpZWbSjiQHJHrsK+7rmi4s2cTSJc4tjOQqaNDAgAZBOVOepxVm4fyra26OkNvFGrjDqqgAj0I9K+rDlq2gR0hgjRX9sKoAbPr61RWOIzXAS3SeWGf6VLEO77kaUUBpJD7R1eHSAcDB33zgZtubJXurco+q3naTTqjVBoRSdStrLHBwMlQDmrLYcr2sGO6gjTDMw0rjxMArH4kAD5V8Qco2iZKW8SlgQ2FxkNsR8KCrWnMt0UuZ2mjltoUcq/c933jY20gux0A48XnSDi04V4onhtVtbeOWT8WCGZ1LYC6gFUYx59atMfKNooYC3iAcaXwvtDOcH1Ga2cQ5atp3V5oI5HX2WZQSKCrtzNcz/3bpAEtFnmJTWdTZIAyRjIFam5ru5u7SMaHFukzlIw5LPnAwzLpXbc79auj8IhPeExqe9AWTb2gucA+4ZO1c3EeVbS4099bxSaAAupQcAdB8Kg4uK8VdOGSTSrok7gll9GK42+ZqtcMt3gnt0M3dw2losroF8PiIyCA2GbA2bGRvjqav15w+OZDHKgdD1U9DitNzwOCSTvHiRnCldRG+DsR8KCoWnNk6yN3jFozbPP4oljIx7BUK7HDZ+tg1x8IvFtEhV9IFvZiQyFNbq87YGN877ZHnjrV0tuU7SNWVLeNVcFXAXGoE5IPrvvW+XgUDaw0SHvFVXyPaC+yD7h5VRTG5wuYVvQ51tDHEU1xqrB5CQFIR2BBx0zmuw8xT28txHczI2iKJg6Rey8raFUKG8eT7x8qsNvytaxpoSCNUyp0hQBlN1OPd5VuuOBQSd5riRu9097ke1pzpz8MnHxqCF5S4xPLPcxTEsIRFgsiowL68qQjMp6Dz86+eFuJeLXbnGIYooVJ9W1O2Pu+2p/hvB4bcFYI1jBxkKMDbYVzvyvatL3pgjMmoNrK+LUDkHPrnFBVOGc23c5jnVT9HaQgp3Y0rGM5Yyas6xjJGmt/D+aJ3uogra4p1ldA8QjARd1IIctjcAlgM9fdVkh5YtUmMywRiVs5cKMnV1+2tdvyhaRhglvEoYFWwvUNjIPqDigp8nMtwba5WV0a5DRQtbPENKtM5VTkMdaMAfToa38U5iuo0upIHjWG2lSCKPu8mRgFBGdQwMkDYfZirbacr2sSqkcEaKrB1CqAAy9D8R5Vu/6JBp090unvO9xjbXnVq/1Z3z61RTeN823Ki8ljkjjW2cRJEU1tI2ASc6gR12wDnBq+W4bQuvdsDVj1xv99VS55Jaa4Es7QFRJrykOmRgrZRWcudhsCQN8eWat9ArVc2qSKUkUOrbFWGQflW2lBVD2eRKT3FxdWyncpFLhfsYHHyp/YNv0hf8A61P5dWulBVP7Bt+kL/8AWp/Lp/YNv0hf/rU/l1a6UFU/sG36Qv8A9an8uh5CP6Qvv1qfy6tdKCkWnZVFExaK7u4yepR41z8cR713Q9nsBYNPJPdFfZE8mpR/tAA+6rTSg+UQAAAYA2AHQV9UpQKUpQKUpQKUpQKUpQKUpQKUpQKUpQKUpQKUpQKUpQKUpQKUpQf/2Q=="/>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pic>
        <p:nvPicPr>
          <p:cNvPr id="4109" name="Picture 21" descr="http://upload.wikimedia.org/wikipedia/it/4/43/Assilea.jpg"/>
          <p:cNvPicPr>
            <a:picLocks noChangeAspect="1" noChangeArrowheads="1"/>
          </p:cNvPicPr>
          <p:nvPr/>
        </p:nvPicPr>
        <p:blipFill>
          <a:blip r:embed="rId6" cstate="print"/>
          <a:srcRect/>
          <a:stretch>
            <a:fillRect/>
          </a:stretch>
        </p:blipFill>
        <p:spPr bwMode="auto">
          <a:xfrm>
            <a:off x="6948488" y="735013"/>
            <a:ext cx="1395412" cy="463550"/>
          </a:xfrm>
          <a:prstGeom prst="rect">
            <a:avLst/>
          </a:prstGeom>
          <a:noFill/>
          <a:ln w="9525">
            <a:noFill/>
            <a:miter lim="800000"/>
            <a:headEnd/>
            <a:tailEnd/>
          </a:ln>
        </p:spPr>
      </p:pic>
      <p:pic>
        <p:nvPicPr>
          <p:cNvPr id="4110" name="Picture 29"/>
          <p:cNvPicPr>
            <a:picLocks noChangeAspect="1" noChangeArrowheads="1"/>
          </p:cNvPicPr>
          <p:nvPr/>
        </p:nvPicPr>
        <p:blipFill>
          <a:blip r:embed="rId7" cstate="print"/>
          <a:srcRect/>
          <a:stretch>
            <a:fillRect/>
          </a:stretch>
        </p:blipFill>
        <p:spPr bwMode="auto">
          <a:xfrm>
            <a:off x="1320800" y="5851525"/>
            <a:ext cx="5918200" cy="817563"/>
          </a:xfrm>
          <a:prstGeom prst="rect">
            <a:avLst/>
          </a:prstGeom>
          <a:noFill/>
          <a:ln w="9525">
            <a:noFill/>
            <a:miter lim="800000"/>
            <a:headEnd/>
            <a:tailEnd/>
          </a:ln>
        </p:spPr>
      </p:pic>
      <p:pic>
        <p:nvPicPr>
          <p:cNvPr id="4111" name="Picture 16" descr="http://www.invitalia.it/contents/instance1/files/photo/374_2_logo-invitalia-2.gif"/>
          <p:cNvPicPr>
            <a:picLocks noChangeAspect="1" noChangeArrowheads="1"/>
          </p:cNvPicPr>
          <p:nvPr/>
        </p:nvPicPr>
        <p:blipFill>
          <a:blip r:embed="rId8" cstate="print"/>
          <a:srcRect/>
          <a:stretch>
            <a:fillRect/>
          </a:stretch>
        </p:blipFill>
        <p:spPr bwMode="auto">
          <a:xfrm>
            <a:off x="6804025" y="5862638"/>
            <a:ext cx="1016000" cy="690562"/>
          </a:xfrm>
          <a:prstGeom prst="rect">
            <a:avLst/>
          </a:prstGeom>
          <a:noFill/>
          <a:ln w="9525">
            <a:noFill/>
            <a:miter lim="800000"/>
            <a:headEnd/>
            <a:tailEnd/>
          </a:ln>
        </p:spPr>
      </p:pic>
      <p:sp>
        <p:nvSpPr>
          <p:cNvPr id="15" name="Rettangolo 14"/>
          <p:cNvSpPr/>
          <p:nvPr/>
        </p:nvSpPr>
        <p:spPr>
          <a:xfrm>
            <a:off x="6521622" y="4786322"/>
            <a:ext cx="1290738" cy="338554"/>
          </a:xfrm>
          <a:prstGeom prst="rect">
            <a:avLst/>
          </a:prstGeom>
        </p:spPr>
        <p:txBody>
          <a:bodyPr wrap="none">
            <a:spAutoFit/>
          </a:bodyPr>
          <a:lstStyle/>
          <a:p>
            <a:pPr>
              <a:defRPr/>
            </a:pPr>
            <a:r>
              <a:rPr lang="it-IT" sz="1600" b="1" kern="0" dirty="0" smtClean="0">
                <a:solidFill>
                  <a:srgbClr val="818A8F"/>
                </a:solidFill>
                <a:latin typeface="Arial"/>
                <a:ea typeface="+mj-ea"/>
                <a:cs typeface="+mj-cs"/>
              </a:rPr>
              <a:t>Marzo 2014</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1"/>
          </p:nvPr>
        </p:nvSpPr>
        <p:spPr>
          <a:noFill/>
          <a:ln>
            <a:miter lim="800000"/>
            <a:headEnd/>
            <a:tailEnd/>
          </a:ln>
        </p:spPr>
        <p:txBody>
          <a:bodyPr/>
          <a:lstStyle/>
          <a:p>
            <a:fld id="{903D9C7E-70D9-4AD9-8145-002C39AAC3A5}" type="slidenum">
              <a:rPr lang="it-IT" altLang="it-IT" smtClean="0"/>
              <a:pPr/>
              <a:t>10</a:t>
            </a:fld>
            <a:endParaRPr lang="it-IT" altLang="it-IT" smtClean="0"/>
          </a:p>
        </p:txBody>
      </p:sp>
      <p:sp>
        <p:nvSpPr>
          <p:cNvPr id="11267" name="Rettangolo 7"/>
          <p:cNvSpPr>
            <a:spLocks noChangeArrowheads="1"/>
          </p:cNvSpPr>
          <p:nvPr/>
        </p:nvSpPr>
        <p:spPr bwMode="auto">
          <a:xfrm>
            <a:off x="395536" y="476672"/>
            <a:ext cx="5243512" cy="369332"/>
          </a:xfrm>
          <a:prstGeom prst="rect">
            <a:avLst/>
          </a:prstGeom>
          <a:noFill/>
          <a:ln w="9525">
            <a:noFill/>
            <a:miter lim="800000"/>
            <a:headEnd/>
            <a:tailEnd/>
          </a:ln>
        </p:spPr>
        <p:txBody>
          <a:bodyPr>
            <a:spAutoFit/>
          </a:bodyPr>
          <a:lstStyle/>
          <a:p>
            <a:pPr indent="457200" eaLnBrk="0" hangingPunct="0">
              <a:tabLst>
                <a:tab pos="228600" algn="l"/>
              </a:tabLst>
            </a:pPr>
            <a:r>
              <a:rPr lang="it-IT" altLang="it-IT" sz="1800" b="1" dirty="0">
                <a:solidFill>
                  <a:srgbClr val="818A8F"/>
                </a:solidFill>
              </a:rPr>
              <a:t>Caratteristiche del finanziamento</a:t>
            </a:r>
          </a:p>
        </p:txBody>
      </p:sp>
      <p:sp>
        <p:nvSpPr>
          <p:cNvPr id="8" name="Rettangolo 7"/>
          <p:cNvSpPr/>
          <p:nvPr/>
        </p:nvSpPr>
        <p:spPr>
          <a:xfrm>
            <a:off x="890066" y="1203141"/>
            <a:ext cx="7642373" cy="3539430"/>
          </a:xfrm>
          <a:prstGeom prst="rect">
            <a:avLst/>
          </a:prstGeom>
        </p:spPr>
        <p:txBody>
          <a:bodyPr wrap="square">
            <a:spAutoFit/>
          </a:bodyPr>
          <a:lstStyle/>
          <a:p>
            <a:pPr>
              <a:defRPr/>
            </a:pPr>
            <a:r>
              <a:rPr lang="it-IT" sz="1600" dirty="0"/>
              <a:t>Condizione necessaria per accedere al contributo è la titolarità da parte dell’impresa di una </a:t>
            </a:r>
            <a:r>
              <a:rPr lang="it-IT" sz="1600" u="sng" dirty="0"/>
              <a:t>delibera di finanziamento bancario o in leasing </a:t>
            </a:r>
            <a:r>
              <a:rPr lang="it-IT" sz="1600" dirty="0"/>
              <a:t>avente </a:t>
            </a:r>
            <a:r>
              <a:rPr lang="it-IT" sz="1600" dirty="0" smtClean="0"/>
              <a:t>le </a:t>
            </a:r>
            <a:r>
              <a:rPr lang="it-IT" sz="1600" dirty="0"/>
              <a:t>seguenti caratteristiche:</a:t>
            </a:r>
          </a:p>
          <a:p>
            <a:pPr>
              <a:defRPr/>
            </a:pPr>
            <a:endParaRPr lang="it-IT" sz="1600" dirty="0"/>
          </a:p>
          <a:p>
            <a:pPr marL="285750" indent="-285750">
              <a:buFont typeface="Arial" panose="020B0604020202020204" pitchFamily="34" charset="0"/>
              <a:buChar char="•"/>
              <a:defRPr/>
            </a:pPr>
            <a:r>
              <a:rPr lang="it-IT" sz="1600" b="1" dirty="0" smtClean="0">
                <a:latin typeface="+mn-lt"/>
                <a:ea typeface="Times New Roman" pitchFamily="18" charset="0"/>
              </a:rPr>
              <a:t>di durata </a:t>
            </a:r>
            <a:r>
              <a:rPr lang="it-IT" sz="1600" dirty="0"/>
              <a:t>non superiore a </a:t>
            </a:r>
            <a:r>
              <a:rPr lang="it-IT" sz="1600" b="1" dirty="0"/>
              <a:t>cinque </a:t>
            </a:r>
            <a:r>
              <a:rPr lang="it-IT" sz="1600" b="1" dirty="0" smtClean="0"/>
              <a:t>anni</a:t>
            </a:r>
            <a:r>
              <a:rPr lang="it-IT" sz="1600" dirty="0" smtClean="0"/>
              <a:t>;</a:t>
            </a:r>
            <a:endParaRPr lang="it-IT" sz="1600" dirty="0"/>
          </a:p>
          <a:p>
            <a:pPr marL="285750" indent="-285750">
              <a:buFont typeface="Arial" panose="020B0604020202020204" pitchFamily="34" charset="0"/>
              <a:buChar char="•"/>
              <a:defRPr/>
            </a:pPr>
            <a:endParaRPr lang="it-IT" sz="1600" dirty="0"/>
          </a:p>
          <a:p>
            <a:pPr marL="285750" indent="-285750">
              <a:buFont typeface="Arial" panose="020B0604020202020204" pitchFamily="34" charset="0"/>
              <a:buChar char="•"/>
              <a:defRPr/>
            </a:pPr>
            <a:r>
              <a:rPr lang="it-IT" sz="1600" b="1" dirty="0" smtClean="0">
                <a:latin typeface="+mn-lt"/>
                <a:ea typeface="Times New Roman" pitchFamily="18" charset="0"/>
              </a:rPr>
              <a:t>di importo </a:t>
            </a:r>
            <a:r>
              <a:rPr lang="it-IT" sz="1600" dirty="0" smtClean="0">
                <a:latin typeface="+mn-lt"/>
                <a:ea typeface="Times New Roman" pitchFamily="18" charset="0"/>
              </a:rPr>
              <a:t>da un </a:t>
            </a:r>
            <a:r>
              <a:rPr lang="it-IT" sz="1600" dirty="0" smtClean="0"/>
              <a:t>mimino di </a:t>
            </a:r>
            <a:r>
              <a:rPr lang="it-IT" sz="1600" b="1" dirty="0"/>
              <a:t>euro 20 </a:t>
            </a:r>
            <a:r>
              <a:rPr lang="it-IT" sz="1600" b="1" dirty="0" smtClean="0"/>
              <a:t>mila </a:t>
            </a:r>
            <a:r>
              <a:rPr lang="it-IT" sz="1600" dirty="0" smtClean="0"/>
              <a:t>ad un massimo di </a:t>
            </a:r>
            <a:r>
              <a:rPr lang="it-IT" sz="1600" b="1" dirty="0" smtClean="0"/>
              <a:t>euro 2 Milioni</a:t>
            </a:r>
            <a:r>
              <a:rPr lang="it-IT" sz="1600" dirty="0" smtClean="0"/>
              <a:t>;</a:t>
            </a:r>
            <a:endParaRPr lang="it-IT" sz="1600" dirty="0"/>
          </a:p>
          <a:p>
            <a:pPr>
              <a:defRPr/>
            </a:pPr>
            <a:endParaRPr lang="it-IT" sz="1600" dirty="0"/>
          </a:p>
          <a:p>
            <a:pPr>
              <a:defRPr/>
            </a:pPr>
            <a:r>
              <a:rPr lang="it-IT" sz="1600" dirty="0"/>
              <a:t>Il finanziamento deve essere </a:t>
            </a:r>
            <a:r>
              <a:rPr lang="it-IT" sz="1600" b="1" dirty="0"/>
              <a:t>interamente utilizzato a copertura </a:t>
            </a:r>
            <a:r>
              <a:rPr lang="it-IT" sz="1600" dirty="0"/>
              <a:t>degli investimenti </a:t>
            </a:r>
            <a:r>
              <a:rPr lang="it-IT" sz="1600" dirty="0" smtClean="0"/>
              <a:t>ammissibili.</a:t>
            </a:r>
          </a:p>
          <a:p>
            <a:pPr>
              <a:defRPr/>
            </a:pPr>
            <a:endParaRPr lang="it-IT" sz="1600" dirty="0" smtClean="0"/>
          </a:p>
          <a:p>
            <a:pPr>
              <a:defRPr/>
            </a:pPr>
            <a:endParaRPr lang="it-IT" sz="1600" dirty="0" smtClean="0"/>
          </a:p>
          <a:p>
            <a:pPr>
              <a:defRPr/>
            </a:pPr>
            <a:endParaRPr lang="it-IT" sz="1600" dirty="0"/>
          </a:p>
          <a:p>
            <a:pPr>
              <a:defRPr/>
            </a:pPr>
            <a:endParaRPr lang="it-IT" sz="1600" dirty="0"/>
          </a:p>
        </p:txBody>
      </p:sp>
      <p:sp>
        <p:nvSpPr>
          <p:cNvPr id="6" name="Rettangolo 5"/>
          <p:cNvSpPr/>
          <p:nvPr/>
        </p:nvSpPr>
        <p:spPr>
          <a:xfrm>
            <a:off x="899592" y="3822139"/>
            <a:ext cx="7056784" cy="830997"/>
          </a:xfrm>
          <a:prstGeom prst="rect">
            <a:avLst/>
          </a:prstGeom>
        </p:spPr>
        <p:txBody>
          <a:bodyPr wrap="square">
            <a:spAutoFit/>
          </a:bodyPr>
          <a:lstStyle/>
          <a:p>
            <a:endParaRPr lang="it-IT" sz="1600" dirty="0" smtClean="0"/>
          </a:p>
          <a:p>
            <a:r>
              <a:rPr lang="it-IT" sz="1600" dirty="0" smtClean="0"/>
              <a:t>La concessione dei finanziamenti può essere assistita, fino all'</a:t>
            </a:r>
            <a:r>
              <a:rPr lang="it-IT" sz="1600" b="1" dirty="0" smtClean="0"/>
              <a:t>80% </a:t>
            </a:r>
            <a:r>
              <a:rPr lang="it-IT" sz="1600" dirty="0" smtClean="0"/>
              <a:t>del loro ammontare, dal  </a:t>
            </a:r>
            <a:r>
              <a:rPr lang="it-IT" sz="1600" b="1" dirty="0" smtClean="0"/>
              <a:t>Fondo di garanzia per le PMI.</a:t>
            </a:r>
            <a:endParaRPr lang="it-IT" sz="1600" dirty="0"/>
          </a:p>
        </p:txBody>
      </p:sp>
      <p:pic>
        <p:nvPicPr>
          <p:cNvPr id="9" name="Picture 29"/>
          <p:cNvPicPr>
            <a:picLocks noChangeAspect="1" noChangeArrowheads="1"/>
          </p:cNvPicPr>
          <p:nvPr/>
        </p:nvPicPr>
        <p:blipFill>
          <a:blip r:embed="rId2" cstate="print"/>
          <a:srcRect/>
          <a:stretch>
            <a:fillRect/>
          </a:stretch>
        </p:blipFill>
        <p:spPr bwMode="auto">
          <a:xfrm>
            <a:off x="1619672" y="5805264"/>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ttangolo 7"/>
          <p:cNvSpPr/>
          <p:nvPr/>
        </p:nvSpPr>
        <p:spPr>
          <a:xfrm>
            <a:off x="952500" y="2565400"/>
            <a:ext cx="7632700" cy="180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2291" name="Rectangle 6"/>
          <p:cNvSpPr>
            <a:spLocks noGrp="1" noChangeArrowheads="1"/>
          </p:cNvSpPr>
          <p:nvPr>
            <p:ph type="sldNum" sz="quarter" idx="11"/>
          </p:nvPr>
        </p:nvSpPr>
        <p:spPr>
          <a:noFill/>
          <a:ln>
            <a:miter lim="800000"/>
            <a:headEnd/>
            <a:tailEnd/>
          </a:ln>
        </p:spPr>
        <p:txBody>
          <a:bodyPr/>
          <a:lstStyle/>
          <a:p>
            <a:fld id="{A65D01E1-5AB3-48C0-88C7-F1C0E5443513}" type="slidenum">
              <a:rPr lang="it-IT" altLang="it-IT" smtClean="0"/>
              <a:pPr/>
              <a:t>11</a:t>
            </a:fld>
            <a:endParaRPr lang="it-IT" altLang="it-IT" smtClean="0"/>
          </a:p>
        </p:txBody>
      </p:sp>
      <p:sp>
        <p:nvSpPr>
          <p:cNvPr id="12292" name="Rettangolo 7"/>
          <p:cNvSpPr>
            <a:spLocks noChangeArrowheads="1"/>
          </p:cNvSpPr>
          <p:nvPr/>
        </p:nvSpPr>
        <p:spPr bwMode="auto">
          <a:xfrm>
            <a:off x="872976" y="476672"/>
            <a:ext cx="4813052" cy="369332"/>
          </a:xfrm>
          <a:prstGeom prst="rect">
            <a:avLst/>
          </a:prstGeom>
          <a:noFill/>
          <a:ln w="9525">
            <a:noFill/>
            <a:miter lim="800000"/>
            <a:headEnd/>
            <a:tailEnd/>
          </a:ln>
        </p:spPr>
        <p:txBody>
          <a:bodyPr wrap="square">
            <a:spAutoFit/>
          </a:bodyPr>
          <a:lstStyle/>
          <a:p>
            <a:r>
              <a:rPr lang="it-IT" altLang="it-IT" sz="1800" b="1" dirty="0">
                <a:solidFill>
                  <a:srgbClr val="818A8F"/>
                </a:solidFill>
              </a:rPr>
              <a:t>Contributo concedibile</a:t>
            </a:r>
          </a:p>
        </p:txBody>
      </p:sp>
      <p:sp>
        <p:nvSpPr>
          <p:cNvPr id="6" name="Rettangolo 5"/>
          <p:cNvSpPr/>
          <p:nvPr/>
        </p:nvSpPr>
        <p:spPr>
          <a:xfrm>
            <a:off x="890067" y="908720"/>
            <a:ext cx="8002413" cy="4893647"/>
          </a:xfrm>
          <a:prstGeom prst="rect">
            <a:avLst/>
          </a:prstGeom>
          <a:noFill/>
          <a:ln>
            <a:noFill/>
          </a:ln>
        </p:spPr>
        <p:txBody>
          <a:bodyPr wrap="square">
            <a:spAutoFit/>
          </a:bodyPr>
          <a:lstStyle/>
          <a:p>
            <a:pPr algn="just">
              <a:defRPr/>
            </a:pPr>
            <a:r>
              <a:rPr lang="it-IT" sz="1600" dirty="0" smtClean="0"/>
              <a:t>Il contributo si configura come  </a:t>
            </a:r>
            <a:r>
              <a:rPr lang="it-IT" sz="1600" b="1" dirty="0" smtClean="0"/>
              <a:t>contributo in conto impianti </a:t>
            </a:r>
            <a:r>
              <a:rPr lang="it-IT" sz="1600" dirty="0" smtClean="0"/>
              <a:t>ripartito in più quote annuali ed è erogato a seguito della rendicontazione degli investimenti realizzati.</a:t>
            </a:r>
          </a:p>
          <a:p>
            <a:pPr algn="just">
              <a:defRPr/>
            </a:pPr>
            <a:endParaRPr lang="it-IT" sz="800" dirty="0"/>
          </a:p>
          <a:p>
            <a:pPr algn="just">
              <a:defRPr/>
            </a:pPr>
            <a:r>
              <a:rPr lang="it-IT" sz="1600" dirty="0"/>
              <a:t>Nel caso di medie imprese che accedono contemporaneamente al </a:t>
            </a:r>
            <a:r>
              <a:rPr lang="it-IT" sz="1600" b="1" dirty="0" smtClean="0"/>
              <a:t>Fondo di garanzia per le PMI </a:t>
            </a:r>
            <a:r>
              <a:rPr lang="it-IT" sz="1600" dirty="0" smtClean="0"/>
              <a:t>e </a:t>
            </a:r>
            <a:r>
              <a:rPr lang="it-IT" sz="1600" dirty="0"/>
              <a:t>al </a:t>
            </a:r>
            <a:r>
              <a:rPr lang="it-IT" sz="1600" b="1" dirty="0" smtClean="0"/>
              <a:t>contributo</a:t>
            </a:r>
            <a:r>
              <a:rPr lang="it-IT" sz="1600" dirty="0" smtClean="0"/>
              <a:t>, </a:t>
            </a:r>
            <a:r>
              <a:rPr lang="it-IT" sz="1600" dirty="0"/>
              <a:t>il </a:t>
            </a:r>
            <a:r>
              <a:rPr lang="it-IT" sz="1600" dirty="0" err="1"/>
              <a:t>MiSE</a:t>
            </a:r>
            <a:r>
              <a:rPr lang="it-IT" sz="1600" dirty="0"/>
              <a:t> provvederà a ricalcolare il contributo concedibile per ridurlo cumulativamente entro il </a:t>
            </a:r>
            <a:r>
              <a:rPr lang="it-IT" sz="1600" dirty="0" smtClean="0"/>
              <a:t>massimale del </a:t>
            </a:r>
            <a:r>
              <a:rPr lang="it-IT" sz="1600" dirty="0"/>
              <a:t>10</a:t>
            </a:r>
            <a:r>
              <a:rPr lang="it-IT" sz="1600" dirty="0" smtClean="0"/>
              <a:t>% in ESL. </a:t>
            </a:r>
          </a:p>
          <a:p>
            <a:pPr algn="just">
              <a:defRPr/>
            </a:pPr>
            <a:endParaRPr lang="it-IT" sz="800" dirty="0" smtClean="0"/>
          </a:p>
          <a:p>
            <a:pPr algn="just"/>
            <a:r>
              <a:rPr lang="it-IT" altLang="it-IT" sz="1600" dirty="0" smtClean="0"/>
              <a:t>L'erogazione del contributo è effettuata in </a:t>
            </a:r>
            <a:r>
              <a:rPr lang="it-IT" altLang="it-IT" sz="1600" b="1" dirty="0" smtClean="0"/>
              <a:t>quote annuali</a:t>
            </a:r>
            <a:r>
              <a:rPr lang="it-IT" altLang="it-IT" sz="1600" dirty="0" smtClean="0"/>
              <a:t>, definite nel decreto di concessione.</a:t>
            </a:r>
          </a:p>
          <a:p>
            <a:pPr algn="just"/>
            <a:endParaRPr lang="it-IT" altLang="it-IT" sz="800" dirty="0" smtClean="0"/>
          </a:p>
          <a:p>
            <a:pPr algn="just"/>
            <a:r>
              <a:rPr lang="it-IT" altLang="it-IT" sz="1600" dirty="0" smtClean="0"/>
              <a:t>La </a:t>
            </a:r>
            <a:r>
              <a:rPr lang="it-IT" altLang="it-IT" sz="1600" u="sng" dirty="0" smtClean="0"/>
              <a:t>prima erogazione</a:t>
            </a:r>
            <a:r>
              <a:rPr lang="it-IT" altLang="it-IT" sz="1600" dirty="0" smtClean="0"/>
              <a:t> avviene </a:t>
            </a:r>
            <a:r>
              <a:rPr lang="it-IT" altLang="it-IT" sz="1600" u="sng" dirty="0" smtClean="0"/>
              <a:t>dopo la conclusione dell’investimento</a:t>
            </a:r>
            <a:r>
              <a:rPr lang="it-IT" altLang="it-IT" sz="1600" dirty="0" smtClean="0"/>
              <a:t>, che deve avvenire all’interno del periodo di preammortamento o </a:t>
            </a:r>
            <a:r>
              <a:rPr lang="it-IT" altLang="it-IT" sz="1600" dirty="0" err="1" smtClean="0"/>
              <a:t>prelocazione</a:t>
            </a:r>
            <a:r>
              <a:rPr lang="it-IT" altLang="it-IT" sz="1600" dirty="0" smtClean="0"/>
              <a:t>; tale periodo deve essere dichiarato dall’impresa e ha una durata massima di 12 mesi.</a:t>
            </a:r>
          </a:p>
          <a:p>
            <a:pPr algn="just"/>
            <a:endParaRPr lang="it-IT" altLang="it-IT" sz="800" dirty="0" smtClean="0"/>
          </a:p>
          <a:p>
            <a:pPr algn="just"/>
            <a:r>
              <a:rPr lang="it-IT" altLang="it-IT" sz="1600" dirty="0" smtClean="0"/>
              <a:t>Il Ministero provvede a rideterminare il contributo a conclusione dell’investimento, qualora l’investimento effettivamente sostenuto sia inferiore a quello concesso.</a:t>
            </a:r>
          </a:p>
          <a:p>
            <a:pPr algn="just"/>
            <a:r>
              <a:rPr lang="it-IT" sz="1600" dirty="0" smtClean="0">
                <a:cs typeface="Times New Roman" pitchFamily="18" charset="0"/>
              </a:rPr>
              <a:t>Una volta concluso l’investimento, l’impresa ha un massimo  di 60gg  per  attestarne il completamento.</a:t>
            </a:r>
          </a:p>
          <a:p>
            <a:pPr algn="just">
              <a:defRPr/>
            </a:pPr>
            <a:endParaRPr lang="it-IT" sz="800" dirty="0"/>
          </a:p>
          <a:p>
            <a:pPr algn="just">
              <a:defRPr/>
            </a:pPr>
            <a:r>
              <a:rPr lang="it-IT" sz="1600" dirty="0"/>
              <a:t>I soggetti interessati hanno diritto alle agevolazioni esclusivamente nei limiti delle disponibilità </a:t>
            </a:r>
            <a:r>
              <a:rPr lang="it-IT" sz="1600" dirty="0" smtClean="0"/>
              <a:t>finanziarie, a tal fine il </a:t>
            </a:r>
            <a:r>
              <a:rPr lang="it-IT" sz="1600" dirty="0" err="1" smtClean="0"/>
              <a:t>MiSE</a:t>
            </a:r>
            <a:r>
              <a:rPr lang="it-IT" sz="1600" dirty="0" smtClean="0"/>
              <a:t> comunica</a:t>
            </a:r>
            <a:r>
              <a:rPr lang="it-IT" sz="1600" dirty="0"/>
              <a:t>, mediante pubblicazione nella Gazzetta Ufficiale di un apposito avviso, l’avvenuto esaurimento delle </a:t>
            </a:r>
            <a:r>
              <a:rPr lang="it-IT" sz="1600" dirty="0" smtClean="0"/>
              <a:t>risorse.</a:t>
            </a:r>
            <a:endParaRPr lang="it-IT" sz="1600" dirty="0"/>
          </a:p>
        </p:txBody>
      </p:sp>
      <p:pic>
        <p:nvPicPr>
          <p:cNvPr id="9" name="Picture 29"/>
          <p:cNvPicPr>
            <a:picLocks noChangeAspect="1" noChangeArrowheads="1"/>
          </p:cNvPicPr>
          <p:nvPr/>
        </p:nvPicPr>
        <p:blipFill>
          <a:blip r:embed="rId2" cstate="print"/>
          <a:srcRect/>
          <a:stretch>
            <a:fillRect/>
          </a:stretch>
        </p:blipFill>
        <p:spPr bwMode="auto">
          <a:xfrm>
            <a:off x="1619672" y="5805264"/>
            <a:ext cx="5976664" cy="817563"/>
          </a:xfrm>
          <a:prstGeom prst="rect">
            <a:avLst/>
          </a:prstGeom>
          <a:noFill/>
          <a:ln w="9525">
            <a:noFill/>
            <a:miter lim="800000"/>
            <a:headEnd/>
            <a:tailEnd/>
          </a:ln>
        </p:spPr>
      </p:pic>
      <p:sp>
        <p:nvSpPr>
          <p:cNvPr id="2" name="Rettangolo 1">
            <a:hlinkClick r:id="rId3" action="ppaction://hlinkfile"/>
          </p:cNvPr>
          <p:cNvSpPr/>
          <p:nvPr/>
        </p:nvSpPr>
        <p:spPr>
          <a:xfrm>
            <a:off x="6743519" y="6078976"/>
            <a:ext cx="2127505" cy="400110"/>
          </a:xfrm>
          <a:prstGeom prst="rect">
            <a:avLst/>
          </a:prstGeom>
        </p:spPr>
        <p:txBody>
          <a:bodyPr wrap="none">
            <a:spAutoFit/>
          </a:bodyPr>
          <a:lstStyle/>
          <a:p>
            <a:pPr algn="ctr"/>
            <a:r>
              <a:rPr lang="it-IT" dirty="0">
                <a:hlinkClick r:id="rId3" action="ppaction://hlinkfile"/>
              </a:rPr>
              <a:t>Circolare </a:t>
            </a:r>
            <a:r>
              <a:rPr lang="it-IT" sz="1600" dirty="0">
                <a:hlinkClick r:id="rId3" action="ppaction://hlinkfile"/>
              </a:rPr>
              <a:t>comma 5</a:t>
            </a:r>
            <a:endParaRPr lang="it-IT" sz="1600" dirty="0"/>
          </a:p>
        </p:txBody>
      </p:sp>
      <p:sp>
        <p:nvSpPr>
          <p:cNvPr id="3" name="Rettangolo 2">
            <a:hlinkClick r:id="rId4" action="ppaction://hlinkfile"/>
          </p:cNvPr>
          <p:cNvSpPr/>
          <p:nvPr/>
        </p:nvSpPr>
        <p:spPr>
          <a:xfrm>
            <a:off x="952500" y="6078976"/>
            <a:ext cx="2026516" cy="400110"/>
          </a:xfrm>
          <a:prstGeom prst="rect">
            <a:avLst/>
          </a:prstGeom>
        </p:spPr>
        <p:txBody>
          <a:bodyPr wrap="none">
            <a:spAutoFit/>
          </a:bodyPr>
          <a:lstStyle/>
          <a:p>
            <a:pPr algn="ctr"/>
            <a:r>
              <a:rPr lang="it-IT" dirty="0">
                <a:hlinkClick r:id="rId4" action="ppaction://hlinkfile"/>
              </a:rPr>
              <a:t>Foglio di calcolo</a:t>
            </a:r>
            <a:endParaRPr lang="it-IT"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6"/>
          <p:cNvSpPr>
            <a:spLocks noGrp="1" noChangeArrowheads="1"/>
          </p:cNvSpPr>
          <p:nvPr>
            <p:ph type="sldNum" sz="quarter" idx="11"/>
          </p:nvPr>
        </p:nvSpPr>
        <p:spPr>
          <a:noFill/>
          <a:ln>
            <a:miter lim="800000"/>
            <a:headEnd/>
            <a:tailEnd/>
          </a:ln>
        </p:spPr>
        <p:txBody>
          <a:bodyPr/>
          <a:lstStyle/>
          <a:p>
            <a:fld id="{ADC3CEEA-D5E3-4C89-B749-28424AFF73E6}" type="slidenum">
              <a:rPr lang="it-IT" altLang="it-IT" smtClean="0"/>
              <a:pPr/>
              <a:t>12</a:t>
            </a:fld>
            <a:endParaRPr lang="it-IT" altLang="it-IT" smtClean="0"/>
          </a:p>
        </p:txBody>
      </p:sp>
      <p:sp>
        <p:nvSpPr>
          <p:cNvPr id="13315" name="Rettangolo 5"/>
          <p:cNvSpPr>
            <a:spLocks noChangeArrowheads="1"/>
          </p:cNvSpPr>
          <p:nvPr/>
        </p:nvSpPr>
        <p:spPr bwMode="auto">
          <a:xfrm>
            <a:off x="870917" y="467147"/>
            <a:ext cx="8244508" cy="646331"/>
          </a:xfrm>
          <a:prstGeom prst="rect">
            <a:avLst/>
          </a:prstGeom>
          <a:noFill/>
          <a:ln w="9525">
            <a:noFill/>
            <a:miter lim="800000"/>
            <a:headEnd/>
            <a:tailEnd/>
          </a:ln>
        </p:spPr>
        <p:txBody>
          <a:bodyPr wrap="square">
            <a:spAutoFit/>
          </a:bodyPr>
          <a:lstStyle/>
          <a:p>
            <a:r>
              <a:rPr lang="it-IT" altLang="it-IT" sz="1800" b="1" dirty="0" smtClean="0">
                <a:solidFill>
                  <a:srgbClr val="818A8F"/>
                </a:solidFill>
              </a:rPr>
              <a:t>Flusso procedurale</a:t>
            </a:r>
            <a:endParaRPr lang="it-IT" altLang="it-IT" sz="1800" b="1" dirty="0">
              <a:solidFill>
                <a:srgbClr val="818A8F"/>
              </a:solidFill>
            </a:endParaRPr>
          </a:p>
          <a:p>
            <a:r>
              <a:rPr lang="it-IT" altLang="it-IT" sz="1800" b="1" dirty="0">
                <a:solidFill>
                  <a:srgbClr val="818A8F"/>
                </a:solidFill>
              </a:rPr>
              <a:t> </a:t>
            </a:r>
          </a:p>
        </p:txBody>
      </p:sp>
      <p:sp>
        <p:nvSpPr>
          <p:cNvPr id="7" name="Rettangolo 6"/>
          <p:cNvSpPr/>
          <p:nvPr/>
        </p:nvSpPr>
        <p:spPr>
          <a:xfrm>
            <a:off x="881707" y="1028913"/>
            <a:ext cx="7991723" cy="5016758"/>
          </a:xfrm>
          <a:prstGeom prst="rect">
            <a:avLst/>
          </a:prstGeom>
        </p:spPr>
        <p:txBody>
          <a:bodyPr wrap="square">
            <a:spAutoFit/>
          </a:bodyPr>
          <a:lstStyle/>
          <a:p>
            <a:pPr algn="just">
              <a:defRPr/>
            </a:pPr>
            <a:r>
              <a:rPr lang="it-IT" sz="1600" b="1" dirty="0">
                <a:latin typeface="+mn-lt"/>
                <a:ea typeface="Times New Roman" pitchFamily="18" charset="0"/>
              </a:rPr>
              <a:t>L’impresa presenta  il modulo di domanda alla banca </a:t>
            </a:r>
            <a:r>
              <a:rPr lang="it-IT" sz="1600" dirty="0"/>
              <a:t>(</a:t>
            </a:r>
            <a:r>
              <a:rPr lang="it-IT" sz="1600" dirty="0">
                <a:solidFill>
                  <a:srgbClr val="C00000"/>
                </a:solidFill>
              </a:rPr>
              <a:t> </a:t>
            </a:r>
            <a:r>
              <a:rPr lang="it-IT" sz="1600" dirty="0"/>
              <a:t>“mod. domanda” </a:t>
            </a:r>
            <a:r>
              <a:rPr lang="it-IT" sz="1600" b="1" u="sng" dirty="0">
                <a:hlinkClick r:id="rId2" action="ppaction://hlinksldjump"/>
              </a:rPr>
              <a:t>all. 1</a:t>
            </a:r>
            <a:r>
              <a:rPr lang="it-IT" sz="1600" dirty="0"/>
              <a:t>)</a:t>
            </a:r>
            <a:r>
              <a:rPr lang="it-IT" sz="1600" b="1" dirty="0"/>
              <a:t> </a:t>
            </a:r>
            <a:r>
              <a:rPr lang="it-IT" sz="1600" dirty="0"/>
              <a:t>all’atto della richiesta del finanziamento; attraverso la compilazione del modulo e i relativi allegati richiede al </a:t>
            </a:r>
            <a:r>
              <a:rPr lang="it-IT" sz="1600" dirty="0" err="1"/>
              <a:t>MiSE</a:t>
            </a:r>
            <a:r>
              <a:rPr lang="it-IT" sz="1600" dirty="0"/>
              <a:t> di poter accedere al contributo attestando il possesso dei requisiti e l’aderenza degli investimenti ai dettami di legge</a:t>
            </a:r>
            <a:r>
              <a:rPr lang="it-IT" sz="1600" dirty="0" smtClean="0"/>
              <a:t>.</a:t>
            </a:r>
          </a:p>
          <a:p>
            <a:pPr algn="just">
              <a:defRPr/>
            </a:pPr>
            <a:endParaRPr lang="it-IT" sz="800" b="1" dirty="0" smtClean="0">
              <a:latin typeface="+mn-lt"/>
              <a:ea typeface="Times New Roman" pitchFamily="18" charset="0"/>
            </a:endParaRPr>
          </a:p>
          <a:p>
            <a:pPr algn="just">
              <a:defRPr/>
            </a:pPr>
            <a:r>
              <a:rPr lang="it-IT" sz="1600" b="1" dirty="0" smtClean="0">
                <a:latin typeface="+mn-lt"/>
                <a:ea typeface="Times New Roman" pitchFamily="18" charset="0"/>
              </a:rPr>
              <a:t>La </a:t>
            </a:r>
            <a:r>
              <a:rPr lang="it-IT" sz="1600" b="1" dirty="0">
                <a:latin typeface="+mn-lt"/>
                <a:ea typeface="Times New Roman" pitchFamily="18" charset="0"/>
              </a:rPr>
              <a:t>banca/intermediario finanziario </a:t>
            </a:r>
            <a:r>
              <a:rPr lang="it-IT" sz="1600" dirty="0"/>
              <a:t>richiede la verifica di disponibilità della provvista a CDP, che comunica al </a:t>
            </a:r>
            <a:r>
              <a:rPr lang="it-IT" sz="1600" dirty="0" err="1"/>
              <a:t>MiSE</a:t>
            </a:r>
            <a:r>
              <a:rPr lang="it-IT" sz="1600" dirty="0"/>
              <a:t> la richiesta di prenotazione del contributo</a:t>
            </a:r>
            <a:r>
              <a:rPr lang="it-IT" sz="1600" dirty="0" smtClean="0"/>
              <a:t>.</a:t>
            </a:r>
          </a:p>
          <a:p>
            <a:pPr algn="just">
              <a:defRPr/>
            </a:pPr>
            <a:endParaRPr lang="it-IT" sz="800" dirty="0"/>
          </a:p>
          <a:p>
            <a:pPr algn="just">
              <a:defRPr/>
            </a:pPr>
            <a:r>
              <a:rPr lang="it-IT" altLang="it-IT" sz="1600" b="1" dirty="0" smtClean="0">
                <a:latin typeface="+mn-lt"/>
                <a:ea typeface="Times New Roman" pitchFamily="18" charset="0"/>
              </a:rPr>
              <a:t>Il </a:t>
            </a:r>
            <a:r>
              <a:rPr lang="it-IT" altLang="it-IT" sz="1600" b="1" dirty="0">
                <a:latin typeface="+mn-lt"/>
                <a:ea typeface="Times New Roman" pitchFamily="18" charset="0"/>
              </a:rPr>
              <a:t>Mise prenota le risorse</a:t>
            </a:r>
            <a:r>
              <a:rPr lang="it-IT" altLang="it-IT" sz="1600" dirty="0"/>
              <a:t> e comunica avvenuta prenotazione a CDP che acquisita l’avvenuta prenotazione comunica la disponibilità delle risorse erariali e della provvista alla Banca</a:t>
            </a:r>
            <a:r>
              <a:rPr lang="it-IT" altLang="it-IT" sz="1600" dirty="0" smtClean="0"/>
              <a:t>.</a:t>
            </a:r>
          </a:p>
          <a:p>
            <a:pPr algn="just">
              <a:defRPr/>
            </a:pPr>
            <a:endParaRPr lang="it-IT" altLang="it-IT" sz="800" dirty="0"/>
          </a:p>
          <a:p>
            <a:pPr algn="just">
              <a:defRPr/>
            </a:pPr>
            <a:r>
              <a:rPr lang="it-IT" altLang="it-IT" sz="1600" b="1" dirty="0" smtClean="0">
                <a:latin typeface="+mn-lt"/>
                <a:ea typeface="Times New Roman" pitchFamily="18" charset="0"/>
              </a:rPr>
              <a:t>La </a:t>
            </a:r>
            <a:r>
              <a:rPr lang="it-IT" altLang="it-IT" sz="1600" b="1" dirty="0">
                <a:latin typeface="+mn-lt"/>
                <a:ea typeface="Times New Roman" pitchFamily="18" charset="0"/>
              </a:rPr>
              <a:t>Banca delibera i finanziamenti </a:t>
            </a:r>
            <a:r>
              <a:rPr lang="it-IT" altLang="it-IT" sz="1600" dirty="0"/>
              <a:t>e invia la proposta di contratto e la richiesta di utilizzo della provvista di scopo a CDP e contestualmente invia l’elenco dei </a:t>
            </a:r>
            <a:r>
              <a:rPr lang="it-IT" altLang="it-IT" sz="1600" dirty="0" smtClean="0"/>
              <a:t>finanziamenti deliberati </a:t>
            </a:r>
            <a:r>
              <a:rPr lang="it-IT" altLang="it-IT" sz="1600" dirty="0"/>
              <a:t>e le relative domande allegate al </a:t>
            </a:r>
            <a:r>
              <a:rPr lang="it-IT" altLang="it-IT" sz="1600" dirty="0" err="1"/>
              <a:t>MiSE</a:t>
            </a:r>
            <a:r>
              <a:rPr lang="it-IT" altLang="it-IT" sz="1600" dirty="0" smtClean="0"/>
              <a:t>.</a:t>
            </a:r>
          </a:p>
          <a:p>
            <a:pPr algn="just">
              <a:defRPr/>
            </a:pPr>
            <a:endParaRPr lang="it-IT" sz="800" dirty="0"/>
          </a:p>
          <a:p>
            <a:pPr algn="just">
              <a:defRPr/>
            </a:pPr>
            <a:r>
              <a:rPr lang="it-IT" altLang="it-IT" sz="1600" b="1" dirty="0" smtClean="0">
                <a:latin typeface="+mn-lt"/>
                <a:ea typeface="Times New Roman" pitchFamily="18" charset="0"/>
              </a:rPr>
              <a:t>Il </a:t>
            </a:r>
            <a:r>
              <a:rPr lang="it-IT" altLang="it-IT" sz="1600" b="1" dirty="0" err="1">
                <a:latin typeface="+mn-lt"/>
                <a:ea typeface="Times New Roman" pitchFamily="18" charset="0"/>
              </a:rPr>
              <a:t>MiSE</a:t>
            </a:r>
            <a:r>
              <a:rPr lang="it-IT" altLang="it-IT" sz="1600" b="1" dirty="0">
                <a:latin typeface="+mn-lt"/>
                <a:ea typeface="Times New Roman" pitchFamily="18" charset="0"/>
              </a:rPr>
              <a:t> provvede ad emettere il decreto di concessione, </a:t>
            </a:r>
            <a:r>
              <a:rPr lang="it-IT" altLang="it-IT" sz="1600" dirty="0"/>
              <a:t>d</a:t>
            </a:r>
            <a:r>
              <a:rPr lang="it-IT" sz="1600" dirty="0"/>
              <a:t>opo l’assunzione della delibera da parte della banca ed entro i tempi stabiliti, quindi comunica all’impresa l’avvenuta concessione del contributo.</a:t>
            </a:r>
          </a:p>
          <a:p>
            <a:pPr algn="just">
              <a:defRPr/>
            </a:pPr>
            <a:endParaRPr lang="it-IT" sz="800" dirty="0"/>
          </a:p>
          <a:p>
            <a:pPr algn="just">
              <a:defRPr/>
            </a:pPr>
            <a:r>
              <a:rPr lang="it-IT" sz="1600" i="1" dirty="0"/>
              <a:t>La procedura prevede una tempistica stimabile in circa tre mesi, dalla domanda dell’impresa alla concessione del contributo da parte del </a:t>
            </a:r>
            <a:r>
              <a:rPr lang="it-IT" sz="1600" i="1" dirty="0" err="1"/>
              <a:t>MiSE</a:t>
            </a:r>
            <a:r>
              <a:rPr lang="it-IT" sz="1600" i="1" dirty="0"/>
              <a:t> ( “GANTT” </a:t>
            </a:r>
            <a:r>
              <a:rPr lang="it-IT" sz="1600" b="1" dirty="0">
                <a:hlinkClick r:id="rId3" action="ppaction://hlinksldjump"/>
              </a:rPr>
              <a:t>all.2</a:t>
            </a:r>
            <a:r>
              <a:rPr lang="it-IT" sz="1600" dirty="0"/>
              <a:t>)</a:t>
            </a:r>
            <a:r>
              <a:rPr lang="it-IT" sz="1600" i="1" dirty="0"/>
              <a:t>.</a:t>
            </a:r>
          </a:p>
        </p:txBody>
      </p:sp>
      <p:pic>
        <p:nvPicPr>
          <p:cNvPr id="8" name="Picture 29"/>
          <p:cNvPicPr>
            <a:picLocks noChangeAspect="1" noChangeArrowheads="1"/>
          </p:cNvPicPr>
          <p:nvPr/>
        </p:nvPicPr>
        <p:blipFill>
          <a:blip r:embed="rId4" cstate="print"/>
          <a:srcRect/>
          <a:stretch>
            <a:fillRect/>
          </a:stretch>
        </p:blipFill>
        <p:spPr bwMode="auto">
          <a:xfrm>
            <a:off x="1691680" y="5877272"/>
            <a:ext cx="5976664" cy="817563"/>
          </a:xfrm>
          <a:prstGeom prst="rect">
            <a:avLst/>
          </a:prstGeom>
          <a:noFill/>
          <a:ln w="9525">
            <a:noFill/>
            <a:miter lim="800000"/>
            <a:headEnd/>
            <a:tailEnd/>
          </a:ln>
        </p:spPr>
      </p:pic>
      <p:sp>
        <p:nvSpPr>
          <p:cNvPr id="6" name="AutoShape 9"/>
          <p:cNvSpPr>
            <a:spLocks noChangeArrowheads="1"/>
          </p:cNvSpPr>
          <p:nvPr/>
        </p:nvSpPr>
        <p:spPr bwMode="auto">
          <a:xfrm rot="5400000">
            <a:off x="-1797523" y="3306289"/>
            <a:ext cx="4763447" cy="377825"/>
          </a:xfrm>
          <a:prstGeom prst="homePlate">
            <a:avLst>
              <a:gd name="adj" fmla="val 155391"/>
            </a:avLst>
          </a:prstGeom>
          <a:solidFill>
            <a:srgbClr val="969696">
              <a:alpha val="65881"/>
            </a:srgbClr>
          </a:solidFill>
          <a:ln w="9525" algn="ctr">
            <a:noFill/>
            <a:miter lim="800000"/>
            <a:headEnd/>
            <a:tailEnd/>
          </a:ln>
        </p:spPr>
        <p:txBody>
          <a:bodyPr lIns="378000" anchor="ctr"/>
          <a:lstStyle/>
          <a:p>
            <a:endParaRPr lang="it-IT" altLang="it-IT"/>
          </a:p>
        </p:txBody>
      </p:sp>
      <p:sp>
        <p:nvSpPr>
          <p:cNvPr id="9" name="CasellaDiTesto 12"/>
          <p:cNvSpPr txBox="1">
            <a:spLocks noChangeArrowheads="1"/>
          </p:cNvSpPr>
          <p:nvPr/>
        </p:nvSpPr>
        <p:spPr bwMode="auto">
          <a:xfrm rot="16200000">
            <a:off x="-127015" y="3176686"/>
            <a:ext cx="1447832" cy="307777"/>
          </a:xfrm>
          <a:prstGeom prst="rect">
            <a:avLst/>
          </a:prstGeom>
          <a:noFill/>
          <a:ln w="9525">
            <a:noFill/>
            <a:miter lim="800000"/>
            <a:headEnd/>
            <a:tailEnd/>
          </a:ln>
        </p:spPr>
        <p:txBody>
          <a:bodyPr wrap="none">
            <a:spAutoFit/>
          </a:bodyPr>
          <a:lstStyle/>
          <a:p>
            <a:r>
              <a:rPr lang="it-IT" altLang="it-IT" sz="1400" dirty="0">
                <a:cs typeface="Times New Roman" pitchFamily="18" charset="0"/>
              </a:rPr>
              <a:t>“</a:t>
            </a:r>
            <a:r>
              <a:rPr lang="it-IT" altLang="it-IT" sz="1400" dirty="0" err="1">
                <a:cs typeface="Times New Roman" pitchFamily="18" charset="0"/>
              </a:rPr>
              <a:t>workflow</a:t>
            </a:r>
            <a:r>
              <a:rPr lang="it-IT" altLang="it-IT" sz="1400" dirty="0" smtClean="0">
                <a:cs typeface="Times New Roman" pitchFamily="18" charset="0"/>
              </a:rPr>
              <a:t>” </a:t>
            </a:r>
            <a:r>
              <a:rPr lang="it-IT" sz="1400" b="1" u="sng" dirty="0">
                <a:hlinkClick r:id="rId5" action="ppaction://hlinksldjump"/>
              </a:rPr>
              <a:t>all. </a:t>
            </a:r>
            <a:r>
              <a:rPr lang="it-IT" sz="1400" b="1" u="sng" dirty="0" smtClean="0">
                <a:hlinkClick r:id="rId5" action="ppaction://hlinksldjump"/>
              </a:rPr>
              <a:t>3</a:t>
            </a:r>
            <a:endParaRPr lang="it-IT" altLang="it-IT" sz="1400" b="1" dirty="0">
              <a:solidFill>
                <a:srgbClr val="C00000"/>
              </a:solidFill>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68" name="Rettangolo 7"/>
          <p:cNvSpPr>
            <a:spLocks noChangeArrowheads="1"/>
          </p:cNvSpPr>
          <p:nvPr/>
        </p:nvSpPr>
        <p:spPr bwMode="auto">
          <a:xfrm>
            <a:off x="395536" y="474663"/>
            <a:ext cx="5245100" cy="369332"/>
          </a:xfrm>
          <a:prstGeom prst="rect">
            <a:avLst/>
          </a:prstGeom>
          <a:noFill/>
          <a:ln w="9525">
            <a:noFill/>
            <a:miter lim="800000"/>
            <a:headEnd/>
            <a:tailEnd/>
          </a:ln>
        </p:spPr>
        <p:txBody>
          <a:bodyPr>
            <a:spAutoFit/>
          </a:bodyPr>
          <a:lstStyle/>
          <a:p>
            <a:pPr indent="457200" eaLnBrk="0" hangingPunct="0">
              <a:tabLst>
                <a:tab pos="228600" algn="l"/>
              </a:tabLst>
            </a:pPr>
            <a:r>
              <a:rPr lang="it-IT" altLang="it-IT" sz="1800" b="1" dirty="0" smtClean="0">
                <a:solidFill>
                  <a:srgbClr val="818A8F"/>
                </a:solidFill>
              </a:rPr>
              <a:t>Erogazioni</a:t>
            </a:r>
            <a:endParaRPr lang="it-IT" altLang="it-IT" sz="1800" b="1" dirty="0">
              <a:solidFill>
                <a:srgbClr val="818A8F"/>
              </a:solidFill>
            </a:endParaRPr>
          </a:p>
        </p:txBody>
      </p:sp>
      <p:sp>
        <p:nvSpPr>
          <p:cNvPr id="13369" name="Rettangolo 5"/>
          <p:cNvSpPr>
            <a:spLocks noChangeArrowheads="1"/>
          </p:cNvSpPr>
          <p:nvPr/>
        </p:nvSpPr>
        <p:spPr bwMode="auto">
          <a:xfrm>
            <a:off x="828675" y="965200"/>
            <a:ext cx="7559675" cy="1815882"/>
          </a:xfrm>
          <a:prstGeom prst="rect">
            <a:avLst/>
          </a:prstGeom>
          <a:noFill/>
          <a:ln w="9525">
            <a:noFill/>
            <a:miter lim="800000"/>
            <a:headEnd/>
            <a:tailEnd/>
          </a:ln>
        </p:spPr>
        <p:txBody>
          <a:bodyPr>
            <a:spAutoFit/>
          </a:bodyPr>
          <a:lstStyle/>
          <a:p>
            <a:pPr marL="342900" indent="-342900" algn="just">
              <a:buFont typeface="Arial" pitchFamily="34" charset="0"/>
              <a:buChar char="•"/>
            </a:pPr>
            <a:r>
              <a:rPr lang="it-IT" altLang="it-IT" sz="1400" dirty="0" smtClean="0"/>
              <a:t>L'erogazione del contributo è effettuata in quote annuali, in aderenza al profilo di spesa.</a:t>
            </a:r>
          </a:p>
          <a:p>
            <a:pPr marL="342900" indent="-342900" algn="just">
              <a:buFont typeface="Arial" pitchFamily="34" charset="0"/>
              <a:buChar char="•"/>
            </a:pPr>
            <a:endParaRPr lang="it-IT" altLang="it-IT" sz="1400" dirty="0"/>
          </a:p>
          <a:p>
            <a:pPr marL="342900" indent="-342900" algn="just">
              <a:buFont typeface="Arial" pitchFamily="34" charset="0"/>
              <a:buChar char="•"/>
            </a:pPr>
            <a:r>
              <a:rPr lang="it-IT" altLang="it-IT" sz="1400" dirty="0"/>
              <a:t>La prima erogazione avviene dopo la conclusione dell’investimento, che deve avvenire all’interno del periodo di preammortamento o </a:t>
            </a:r>
            <a:r>
              <a:rPr lang="it-IT" altLang="it-IT" sz="1400" dirty="0" err="1"/>
              <a:t>prelocazione</a:t>
            </a:r>
            <a:r>
              <a:rPr lang="it-IT" altLang="it-IT" sz="1400" dirty="0"/>
              <a:t>; tale periodo deve essere dichiarato dall’impresa e ha una durata massima di 12 mesi.</a:t>
            </a:r>
          </a:p>
          <a:p>
            <a:pPr marL="342900" indent="-342900" algn="just">
              <a:buFont typeface="Arial" pitchFamily="34" charset="0"/>
              <a:buChar char="•"/>
            </a:pPr>
            <a:endParaRPr lang="it-IT" altLang="it-IT" sz="1400" dirty="0"/>
          </a:p>
          <a:p>
            <a:pPr marL="342900" indent="-342900" algn="just">
              <a:buFont typeface="Arial" pitchFamily="34" charset="0"/>
              <a:buChar char="•"/>
            </a:pPr>
            <a:r>
              <a:rPr lang="it-IT" altLang="it-IT" sz="1400" dirty="0"/>
              <a:t>Il Ministero provvede a rideterminare il contributo a conclusione dell’investimento, qualora l’investimento effettivamente sostenuto sia inferiore a quello concesso in via provvisoria.</a:t>
            </a:r>
          </a:p>
        </p:txBody>
      </p:sp>
      <p:sp>
        <p:nvSpPr>
          <p:cNvPr id="13370" name="Rectangle 6"/>
          <p:cNvSpPr>
            <a:spLocks noGrp="1" noChangeArrowheads="1"/>
          </p:cNvSpPr>
          <p:nvPr>
            <p:ph type="sldNum" sz="quarter" idx="12"/>
          </p:nvPr>
        </p:nvSpPr>
        <p:spPr>
          <a:noFill/>
          <a:ln>
            <a:miter lim="800000"/>
            <a:headEnd/>
            <a:tailEnd/>
          </a:ln>
        </p:spPr>
        <p:txBody>
          <a:bodyPr/>
          <a:lstStyle/>
          <a:p>
            <a:fld id="{A4CE25A2-3D15-42B5-A939-7A3C490BBA73}" type="slidenum">
              <a:rPr lang="it-IT" altLang="it-IT" smtClean="0">
                <a:solidFill>
                  <a:srgbClr val="37424A"/>
                </a:solidFill>
              </a:rPr>
              <a:pPr/>
              <a:t>13</a:t>
            </a:fld>
            <a:endParaRPr lang="it-IT" altLang="it-IT" smtClean="0">
              <a:solidFill>
                <a:srgbClr val="37424A"/>
              </a:solidFill>
            </a:endParaRPr>
          </a:p>
        </p:txBody>
      </p:sp>
      <p:sp>
        <p:nvSpPr>
          <p:cNvPr id="13371" name="CasellaDiTesto 1"/>
          <p:cNvSpPr txBox="1">
            <a:spLocks noChangeArrowheads="1"/>
          </p:cNvSpPr>
          <p:nvPr/>
        </p:nvSpPr>
        <p:spPr bwMode="auto">
          <a:xfrm>
            <a:off x="827088" y="2977257"/>
            <a:ext cx="7489328" cy="523220"/>
          </a:xfrm>
          <a:prstGeom prst="rect">
            <a:avLst/>
          </a:prstGeom>
          <a:noFill/>
          <a:ln w="9525">
            <a:noFill/>
            <a:miter lim="800000"/>
            <a:headEnd/>
            <a:tailEnd/>
          </a:ln>
        </p:spPr>
        <p:txBody>
          <a:bodyPr wrap="square">
            <a:spAutoFit/>
          </a:bodyPr>
          <a:lstStyle/>
          <a:p>
            <a:pPr marL="342900" indent="-342900">
              <a:buFont typeface="Arial" pitchFamily="34" charset="0"/>
              <a:buChar char="•"/>
            </a:pPr>
            <a:r>
              <a:rPr lang="it-IT" sz="1400" dirty="0">
                <a:cs typeface="Times New Roman" pitchFamily="18" charset="0"/>
              </a:rPr>
              <a:t>Una volta concluso l’investimento, l’impresa ha un massimo  di 60gg  per  attestarne il completamento.</a:t>
            </a:r>
          </a:p>
        </p:txBody>
      </p:sp>
      <p:sp>
        <p:nvSpPr>
          <p:cNvPr id="2" name="Rettangolo 1"/>
          <p:cNvSpPr/>
          <p:nvPr/>
        </p:nvSpPr>
        <p:spPr>
          <a:xfrm>
            <a:off x="6372200" y="6093296"/>
            <a:ext cx="2127505" cy="400110"/>
          </a:xfrm>
          <a:prstGeom prst="rect">
            <a:avLst/>
          </a:prstGeom>
        </p:spPr>
        <p:txBody>
          <a:bodyPr wrap="none">
            <a:spAutoFit/>
          </a:bodyPr>
          <a:lstStyle/>
          <a:p>
            <a:pPr algn="ctr"/>
            <a:r>
              <a:rPr lang="it-IT" dirty="0">
                <a:hlinkClick r:id="rId2" action="ppaction://hlinkfile"/>
              </a:rPr>
              <a:t>Circolare </a:t>
            </a:r>
            <a:r>
              <a:rPr lang="it-IT" sz="1600" dirty="0">
                <a:hlinkClick r:id="rId2" action="ppaction://hlinkfile"/>
              </a:rPr>
              <a:t>comma 7</a:t>
            </a:r>
            <a:endParaRPr lang="it-IT" sz="1600" dirty="0"/>
          </a:p>
        </p:txBody>
      </p:sp>
      <p:pic>
        <p:nvPicPr>
          <p:cNvPr id="9" name="Picture 29"/>
          <p:cNvPicPr>
            <a:picLocks noChangeAspect="1" noChangeArrowheads="1"/>
          </p:cNvPicPr>
          <p:nvPr/>
        </p:nvPicPr>
        <p:blipFill>
          <a:blip r:embed="rId3" cstate="print"/>
          <a:srcRect/>
          <a:stretch>
            <a:fillRect/>
          </a:stretch>
        </p:blipFill>
        <p:spPr bwMode="auto">
          <a:xfrm>
            <a:off x="1691680" y="5877272"/>
            <a:ext cx="5976664" cy="817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1"/>
          </p:nvPr>
        </p:nvSpPr>
        <p:spPr>
          <a:noFill/>
          <a:ln>
            <a:miter lim="800000"/>
            <a:headEnd/>
            <a:tailEnd/>
          </a:ln>
        </p:spPr>
        <p:txBody>
          <a:bodyPr/>
          <a:lstStyle/>
          <a:p>
            <a:fld id="{F31EB052-120E-4C14-94CB-2519708EA384}" type="slidenum">
              <a:rPr lang="it-IT" altLang="it-IT" smtClean="0"/>
              <a:pPr/>
              <a:t>14</a:t>
            </a:fld>
            <a:endParaRPr lang="it-IT" altLang="it-IT" smtClean="0"/>
          </a:p>
        </p:txBody>
      </p:sp>
      <p:sp>
        <p:nvSpPr>
          <p:cNvPr id="5" name="Rectangle 1"/>
          <p:cNvSpPr>
            <a:spLocks noChangeArrowheads="1"/>
          </p:cNvSpPr>
          <p:nvPr/>
        </p:nvSpPr>
        <p:spPr bwMode="auto">
          <a:xfrm>
            <a:off x="899170" y="980728"/>
            <a:ext cx="7561262" cy="2554545"/>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marL="228600" indent="-228600" algn="just" eaLnBrk="0" hangingPunct="0">
              <a:buFont typeface="Arial" pitchFamily="34" charset="0"/>
              <a:buChar char="•"/>
              <a:tabLst>
                <a:tab pos="228600" algn="l"/>
              </a:tabLst>
              <a:defRPr/>
            </a:pPr>
            <a:endParaRPr lang="it-IT" sz="1600" dirty="0">
              <a:latin typeface="Arial" pitchFamily="34" charset="0"/>
            </a:endParaRPr>
          </a:p>
          <a:p>
            <a:pPr marL="228600" indent="-228600" algn="just" eaLnBrk="0" hangingPunct="0">
              <a:buFont typeface="Arial" pitchFamily="34" charset="0"/>
              <a:buChar char="•"/>
              <a:tabLst>
                <a:tab pos="228600" algn="l"/>
              </a:tabLst>
              <a:defRPr/>
            </a:pPr>
            <a:r>
              <a:rPr lang="it-IT" sz="1600" dirty="0">
                <a:latin typeface="Arial" pitchFamily="34" charset="0"/>
                <a:ea typeface="Times New Roman" pitchFamily="18" charset="0"/>
              </a:rPr>
              <a:t>Dichiarazioni </a:t>
            </a:r>
            <a:r>
              <a:rPr lang="it-IT" sz="1600" dirty="0" smtClean="0">
                <a:latin typeface="Arial" pitchFamily="34" charset="0"/>
                <a:ea typeface="Times New Roman" pitchFamily="18" charset="0"/>
              </a:rPr>
              <a:t>mendaci </a:t>
            </a:r>
            <a:r>
              <a:rPr lang="it-IT" sz="1600" dirty="0">
                <a:latin typeface="Arial" pitchFamily="34" charset="0"/>
                <a:ea typeface="Times New Roman" pitchFamily="18" charset="0"/>
              </a:rPr>
              <a:t>o esibizione di atti </a:t>
            </a:r>
            <a:r>
              <a:rPr lang="it-IT" sz="1600" dirty="0" smtClean="0">
                <a:latin typeface="Arial" pitchFamily="34" charset="0"/>
                <a:ea typeface="Times New Roman" pitchFamily="18" charset="0"/>
              </a:rPr>
              <a:t>falsi;</a:t>
            </a:r>
            <a:endParaRPr lang="it-IT" sz="1600" dirty="0">
              <a:latin typeface="Arial" pitchFamily="34" charset="0"/>
              <a:ea typeface="Times New Roman" pitchFamily="18" charset="0"/>
            </a:endParaRPr>
          </a:p>
          <a:p>
            <a:pPr marL="228600" indent="-228600" algn="just" eaLnBrk="0" hangingPunct="0">
              <a:buFont typeface="Arial" pitchFamily="34" charset="0"/>
              <a:buChar char="•"/>
              <a:tabLst>
                <a:tab pos="228600" algn="l"/>
              </a:tabLst>
              <a:defRPr/>
            </a:pPr>
            <a:endParaRPr lang="it-IT" sz="1600" dirty="0">
              <a:latin typeface="Arial" pitchFamily="34" charset="0"/>
            </a:endParaRPr>
          </a:p>
          <a:p>
            <a:pPr marL="228600" indent="-228600" algn="just" eaLnBrk="0" hangingPunct="0">
              <a:buFont typeface="Arial" pitchFamily="34" charset="0"/>
              <a:buChar char="•"/>
              <a:tabLst>
                <a:tab pos="228600" algn="l"/>
              </a:tabLst>
              <a:defRPr/>
            </a:pPr>
            <a:r>
              <a:rPr lang="it-IT" sz="1600" dirty="0">
                <a:latin typeface="Arial" pitchFamily="34" charset="0"/>
                <a:ea typeface="Times New Roman" pitchFamily="18" charset="0"/>
              </a:rPr>
              <a:t>investimenti realizzati non conformi ai criteri di </a:t>
            </a:r>
            <a:r>
              <a:rPr lang="it-IT" sz="1600" dirty="0" smtClean="0">
                <a:latin typeface="Arial" pitchFamily="34" charset="0"/>
                <a:ea typeface="Times New Roman" pitchFamily="18" charset="0"/>
              </a:rPr>
              <a:t>ammissibilità;</a:t>
            </a:r>
            <a:endParaRPr lang="it-IT" sz="1600" dirty="0">
              <a:latin typeface="Arial" pitchFamily="34" charset="0"/>
              <a:ea typeface="Times New Roman" pitchFamily="18" charset="0"/>
            </a:endParaRPr>
          </a:p>
          <a:p>
            <a:pPr marL="228600" indent="-228600" algn="just" eaLnBrk="0" hangingPunct="0">
              <a:buFont typeface="Arial" pitchFamily="34" charset="0"/>
              <a:buChar char="•"/>
              <a:tabLst>
                <a:tab pos="228600" algn="l"/>
              </a:tabLst>
              <a:defRPr/>
            </a:pPr>
            <a:endParaRPr lang="it-IT" sz="1600" dirty="0">
              <a:latin typeface="Arial" pitchFamily="34" charset="0"/>
            </a:endParaRPr>
          </a:p>
          <a:p>
            <a:pPr marL="228600" indent="-228600" algn="just" eaLnBrk="0" hangingPunct="0">
              <a:buFont typeface="Arial" pitchFamily="34" charset="0"/>
              <a:buChar char="•"/>
              <a:tabLst>
                <a:tab pos="228600" algn="l"/>
              </a:tabLst>
              <a:defRPr/>
            </a:pPr>
            <a:r>
              <a:rPr lang="it-IT" sz="1600" dirty="0">
                <a:latin typeface="Arial" pitchFamily="34" charset="0"/>
                <a:ea typeface="Times New Roman" pitchFamily="18" charset="0"/>
              </a:rPr>
              <a:t>mancato rispetto delle condizioni riconducibili alla normativa </a:t>
            </a:r>
            <a:r>
              <a:rPr lang="it-IT" sz="1600" dirty="0" smtClean="0">
                <a:latin typeface="Arial" pitchFamily="34" charset="0"/>
                <a:ea typeface="Times New Roman" pitchFamily="18" charset="0"/>
              </a:rPr>
              <a:t>comunitaria;</a:t>
            </a:r>
            <a:endParaRPr lang="it-IT" sz="1600" dirty="0">
              <a:latin typeface="Arial" pitchFamily="34" charset="0"/>
              <a:ea typeface="Times New Roman" pitchFamily="18" charset="0"/>
            </a:endParaRPr>
          </a:p>
          <a:p>
            <a:pPr marL="228600" indent="-228600" algn="just" eaLnBrk="0" hangingPunct="0">
              <a:buFont typeface="Arial" pitchFamily="34" charset="0"/>
              <a:buChar char="•"/>
              <a:tabLst>
                <a:tab pos="228600" algn="l"/>
              </a:tabLst>
              <a:defRPr/>
            </a:pPr>
            <a:endParaRPr lang="it-IT" sz="1600" dirty="0">
              <a:latin typeface="Arial" pitchFamily="34" charset="0"/>
            </a:endParaRPr>
          </a:p>
          <a:p>
            <a:pPr marL="228600" indent="-228600" algn="just" eaLnBrk="0" hangingPunct="0">
              <a:buFont typeface="Arial" pitchFamily="34" charset="0"/>
              <a:buChar char="•"/>
              <a:tabLst>
                <a:tab pos="228600" algn="l"/>
              </a:tabLst>
              <a:defRPr/>
            </a:pPr>
            <a:r>
              <a:rPr lang="it-IT" sz="1600" dirty="0">
                <a:latin typeface="Arial" pitchFamily="34" charset="0"/>
                <a:ea typeface="Times New Roman" pitchFamily="18" charset="0"/>
              </a:rPr>
              <a:t>inadempimento nella restituzione delle rate del finanziamento da parte dell’impresa beneficiaria, che determina la sospensione dell’erogazione del contributo, sino alla sua definitiva revoca nel caso di </a:t>
            </a:r>
            <a:r>
              <a:rPr lang="it-IT" sz="1600" i="1" dirty="0">
                <a:latin typeface="Arial" pitchFamily="34" charset="0"/>
                <a:ea typeface="Times New Roman" pitchFamily="18" charset="0"/>
              </a:rPr>
              <a:t>default </a:t>
            </a:r>
            <a:r>
              <a:rPr lang="it-IT" sz="1600" dirty="0">
                <a:latin typeface="Arial" pitchFamily="34" charset="0"/>
                <a:ea typeface="Times New Roman" pitchFamily="18" charset="0"/>
              </a:rPr>
              <a:t>dell’impresa.</a:t>
            </a:r>
            <a:endParaRPr lang="it-IT" sz="1600" dirty="0">
              <a:latin typeface="Arial" pitchFamily="34" charset="0"/>
            </a:endParaRPr>
          </a:p>
        </p:txBody>
      </p:sp>
      <p:sp>
        <p:nvSpPr>
          <p:cNvPr id="15364" name="Rettangolo 7"/>
          <p:cNvSpPr>
            <a:spLocks noChangeArrowheads="1"/>
          </p:cNvSpPr>
          <p:nvPr/>
        </p:nvSpPr>
        <p:spPr bwMode="auto">
          <a:xfrm>
            <a:off x="871017" y="478909"/>
            <a:ext cx="4812804" cy="369332"/>
          </a:xfrm>
          <a:prstGeom prst="rect">
            <a:avLst/>
          </a:prstGeom>
          <a:noFill/>
          <a:ln w="9525">
            <a:noFill/>
            <a:miter lim="800000"/>
            <a:headEnd/>
            <a:tailEnd/>
          </a:ln>
        </p:spPr>
        <p:txBody>
          <a:bodyPr wrap="square">
            <a:spAutoFit/>
          </a:bodyPr>
          <a:lstStyle/>
          <a:p>
            <a:pPr eaLnBrk="0" hangingPunct="0">
              <a:tabLst>
                <a:tab pos="0" algn="l"/>
              </a:tabLst>
            </a:pPr>
            <a:r>
              <a:rPr lang="it-IT" altLang="it-IT" sz="1800" b="1" dirty="0">
                <a:solidFill>
                  <a:srgbClr val="818A8F"/>
                </a:solidFill>
              </a:rPr>
              <a:t>Casi di revoca</a:t>
            </a:r>
          </a:p>
        </p:txBody>
      </p:sp>
      <p:pic>
        <p:nvPicPr>
          <p:cNvPr id="7" name="Picture 29"/>
          <p:cNvPicPr>
            <a:picLocks noChangeAspect="1" noChangeArrowheads="1"/>
          </p:cNvPicPr>
          <p:nvPr/>
        </p:nvPicPr>
        <p:blipFill>
          <a:blip r:embed="rId2" cstate="print"/>
          <a:srcRect/>
          <a:stretch>
            <a:fillRect/>
          </a:stretch>
        </p:blipFill>
        <p:spPr bwMode="auto">
          <a:xfrm>
            <a:off x="1619672" y="5805264"/>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ttangolo 4"/>
          <p:cNvSpPr>
            <a:spLocks noChangeArrowheads="1"/>
          </p:cNvSpPr>
          <p:nvPr/>
        </p:nvSpPr>
        <p:spPr bwMode="auto">
          <a:xfrm>
            <a:off x="395536" y="470570"/>
            <a:ext cx="6629400" cy="369332"/>
          </a:xfrm>
          <a:prstGeom prst="rect">
            <a:avLst/>
          </a:prstGeom>
          <a:noFill/>
          <a:ln w="9525">
            <a:noFill/>
            <a:miter lim="800000"/>
            <a:headEnd/>
            <a:tailEnd/>
          </a:ln>
        </p:spPr>
        <p:txBody>
          <a:bodyPr wrap="square">
            <a:spAutoFit/>
          </a:bodyPr>
          <a:lstStyle/>
          <a:p>
            <a:pPr indent="457200" eaLnBrk="0" hangingPunct="0">
              <a:tabLst>
                <a:tab pos="228600" algn="l"/>
              </a:tabLst>
            </a:pPr>
            <a:r>
              <a:rPr lang="it-IT" altLang="it-IT" sz="1800" b="1" dirty="0" smtClean="0">
                <a:solidFill>
                  <a:srgbClr val="818A8F"/>
                </a:solidFill>
              </a:rPr>
              <a:t>Riferimenti normativi e disposizioni attuative</a:t>
            </a:r>
            <a:endParaRPr lang="it-IT" altLang="it-IT" sz="1800" b="1" dirty="0">
              <a:solidFill>
                <a:srgbClr val="818A8F"/>
              </a:solidFill>
            </a:endParaRPr>
          </a:p>
        </p:txBody>
      </p:sp>
      <p:sp>
        <p:nvSpPr>
          <p:cNvPr id="16419" name="Rectangle 6"/>
          <p:cNvSpPr>
            <a:spLocks noGrp="1" noChangeArrowheads="1"/>
          </p:cNvSpPr>
          <p:nvPr>
            <p:ph type="sldNum" sz="quarter" idx="11"/>
          </p:nvPr>
        </p:nvSpPr>
        <p:spPr>
          <a:xfrm>
            <a:off x="6941749" y="6219685"/>
            <a:ext cx="2133600" cy="476250"/>
          </a:xfrm>
          <a:noFill/>
          <a:ln>
            <a:miter lim="800000"/>
            <a:headEnd/>
            <a:tailEnd/>
          </a:ln>
        </p:spPr>
        <p:txBody>
          <a:bodyPr/>
          <a:lstStyle/>
          <a:p>
            <a:fld id="{8DA2423D-05A0-4A65-A7D3-77833ED28934}" type="slidenum">
              <a:rPr lang="it-IT" altLang="it-IT" smtClean="0"/>
              <a:pPr/>
              <a:t>15</a:t>
            </a:fld>
            <a:endParaRPr lang="it-IT" altLang="it-IT" dirty="0" smtClean="0"/>
          </a:p>
        </p:txBody>
      </p:sp>
      <p:sp>
        <p:nvSpPr>
          <p:cNvPr id="6" name="Rettangolo 25"/>
          <p:cNvSpPr>
            <a:spLocks noChangeArrowheads="1"/>
          </p:cNvSpPr>
          <p:nvPr/>
        </p:nvSpPr>
        <p:spPr bwMode="auto">
          <a:xfrm>
            <a:off x="539552" y="1268760"/>
            <a:ext cx="7776864" cy="4524315"/>
          </a:xfrm>
          <a:prstGeom prst="rect">
            <a:avLst/>
          </a:prstGeom>
          <a:noFill/>
          <a:ln w="9525">
            <a:noFill/>
            <a:miter lim="800000"/>
            <a:headEnd/>
            <a:tailEnd/>
          </a:ln>
        </p:spPr>
        <p:txBody>
          <a:bodyPr wrap="square">
            <a:spAutoFit/>
          </a:bodyPr>
          <a:lstStyle/>
          <a:p>
            <a:pPr marL="342900" indent="-342900" algn="just">
              <a:buFont typeface="Arial" pitchFamily="34" charset="0"/>
              <a:buChar char="•"/>
            </a:pPr>
            <a:r>
              <a:rPr lang="it-IT" altLang="it-IT" sz="1600" b="1" dirty="0" smtClean="0">
                <a:latin typeface="+mn-lt"/>
                <a:ea typeface="Times New Roman" pitchFamily="18" charset="0"/>
              </a:rPr>
              <a:t>decreto-legge, </a:t>
            </a:r>
            <a:r>
              <a:rPr lang="it-IT" altLang="it-IT" sz="1600" dirty="0" smtClean="0">
                <a:solidFill>
                  <a:srgbClr val="000000"/>
                </a:solidFill>
                <a:cs typeface="Times New Roman" pitchFamily="18" charset="0"/>
              </a:rPr>
              <a:t>articolo 2 del decreto-legge 69/2013 (Decreto “del Fare”), convertito </a:t>
            </a:r>
            <a:r>
              <a:rPr lang="it-IT" altLang="it-IT" sz="1600" dirty="0">
                <a:solidFill>
                  <a:srgbClr val="000000"/>
                </a:solidFill>
                <a:cs typeface="Times New Roman" pitchFamily="18" charset="0"/>
              </a:rPr>
              <a:t>con modificazioni, dalla legge </a:t>
            </a:r>
            <a:r>
              <a:rPr lang="it-IT" altLang="it-IT" sz="1600" dirty="0" smtClean="0">
                <a:solidFill>
                  <a:srgbClr val="000000"/>
                </a:solidFill>
                <a:cs typeface="Times New Roman" pitchFamily="18" charset="0"/>
              </a:rPr>
              <a:t>98/2013;</a:t>
            </a:r>
          </a:p>
          <a:p>
            <a:pPr marL="342900" indent="-342900" algn="just">
              <a:buFont typeface="Arial" pitchFamily="34" charset="0"/>
              <a:buChar char="•"/>
            </a:pPr>
            <a:endParaRPr lang="it-IT" altLang="it-IT" sz="1600" dirty="0" smtClean="0">
              <a:solidFill>
                <a:srgbClr val="000000"/>
              </a:solidFill>
              <a:cs typeface="Times New Roman" pitchFamily="18" charset="0"/>
            </a:endParaRPr>
          </a:p>
          <a:p>
            <a:pPr marL="342900" indent="-342900" algn="just">
              <a:buFont typeface="Arial" pitchFamily="34" charset="0"/>
              <a:buChar char="•"/>
            </a:pPr>
            <a:r>
              <a:rPr lang="it-IT" altLang="it-IT" sz="1600" b="1" dirty="0" smtClean="0">
                <a:latin typeface="+mn-lt"/>
                <a:ea typeface="Times New Roman" pitchFamily="18" charset="0"/>
              </a:rPr>
              <a:t>decreto ministeriale </a:t>
            </a:r>
            <a:r>
              <a:rPr lang="it-IT" altLang="it-IT" sz="1600" dirty="0" smtClean="0">
                <a:solidFill>
                  <a:srgbClr val="000000"/>
                </a:solidFill>
                <a:cs typeface="Times New Roman" pitchFamily="18" charset="0"/>
              </a:rPr>
              <a:t>del 27/11/2013 pubblicato in Gazzetta ufficiale il 24 gennaio 2014 del Ministro dello sviluppo economico di concerto con il Ministro dell’economia e finanze;</a:t>
            </a:r>
          </a:p>
          <a:p>
            <a:pPr marL="342900" indent="-342900" algn="just">
              <a:buFont typeface="Arial" pitchFamily="34" charset="0"/>
              <a:buChar char="•"/>
            </a:pPr>
            <a:endParaRPr lang="it-IT" altLang="it-IT" sz="1600" dirty="0" smtClean="0">
              <a:solidFill>
                <a:srgbClr val="000000"/>
              </a:solidFill>
              <a:cs typeface="Times New Roman" pitchFamily="18" charset="0"/>
            </a:endParaRPr>
          </a:p>
          <a:p>
            <a:pPr marL="342900" indent="-342900" algn="just">
              <a:buFont typeface="Arial" pitchFamily="34" charset="0"/>
              <a:buChar char="•"/>
            </a:pPr>
            <a:r>
              <a:rPr lang="it-IT" altLang="it-IT" sz="1600" b="1" dirty="0" smtClean="0">
                <a:latin typeface="+mn-lt"/>
                <a:ea typeface="Times New Roman" pitchFamily="18" charset="0"/>
              </a:rPr>
              <a:t>circolare</a:t>
            </a:r>
            <a:r>
              <a:rPr lang="it-IT" altLang="it-IT" sz="1600" dirty="0" smtClean="0">
                <a:solidFill>
                  <a:srgbClr val="000000"/>
                </a:solidFill>
                <a:cs typeface="Times New Roman" pitchFamily="18" charset="0"/>
              </a:rPr>
              <a:t> del Direttore generale per l’incentivazione delle attività imprenditoriali  che definisce il termine iniziale di presentazione delle domande che possono essere trasmesse a</a:t>
            </a:r>
            <a:r>
              <a:rPr lang="it-IT" sz="1600" b="1" dirty="0" smtClean="0"/>
              <a:t> partire dalle ore 9.00 del 31 marzo 2014 </a:t>
            </a:r>
            <a:r>
              <a:rPr lang="it-IT" sz="1600" dirty="0" smtClean="0"/>
              <a:t>e contiene</a:t>
            </a:r>
            <a:r>
              <a:rPr lang="it-IT" altLang="it-IT" sz="1600" dirty="0" smtClean="0">
                <a:solidFill>
                  <a:srgbClr val="000000"/>
                </a:solidFill>
                <a:cs typeface="Times New Roman" pitchFamily="18" charset="0"/>
              </a:rPr>
              <a:t> i moduli di domanda e di richiesta di erogazione (pubblicata il 10 febbraio 2014);</a:t>
            </a:r>
          </a:p>
          <a:p>
            <a:pPr marL="342900" indent="-342900" algn="just">
              <a:buFont typeface="Arial" pitchFamily="34" charset="0"/>
              <a:buChar char="•"/>
            </a:pPr>
            <a:endParaRPr lang="it-IT" altLang="it-IT" sz="1600" dirty="0" smtClean="0">
              <a:solidFill>
                <a:srgbClr val="000000"/>
              </a:solidFill>
              <a:cs typeface="Times New Roman" pitchFamily="18" charset="0"/>
            </a:endParaRPr>
          </a:p>
          <a:p>
            <a:pPr marL="342900" indent="-342900" algn="just">
              <a:buFont typeface="Arial" pitchFamily="34" charset="0"/>
              <a:buChar char="•"/>
            </a:pPr>
            <a:r>
              <a:rPr lang="it-IT" altLang="it-IT" sz="1600" b="1" dirty="0" smtClean="0">
                <a:latin typeface="+mn-lt"/>
                <a:ea typeface="Times New Roman" pitchFamily="18" charset="0"/>
              </a:rPr>
              <a:t>convenzione </a:t>
            </a:r>
            <a:r>
              <a:rPr lang="it-IT" altLang="it-IT" sz="1600" dirty="0" smtClean="0">
                <a:solidFill>
                  <a:srgbClr val="000000"/>
                </a:solidFill>
                <a:cs typeface="Times New Roman" pitchFamily="18" charset="0"/>
              </a:rPr>
              <a:t>tra Ministro dello sviluppo economico sentito il Ministro dell’economia e finanze, l’associazione bancaria italiana e Cassa depositi e prestiti </a:t>
            </a:r>
            <a:r>
              <a:rPr lang="it-IT" altLang="it-IT" sz="1600" dirty="0" err="1" smtClean="0">
                <a:solidFill>
                  <a:srgbClr val="000000"/>
                </a:solidFill>
                <a:cs typeface="Times New Roman" pitchFamily="18" charset="0"/>
              </a:rPr>
              <a:t>S.p.a.</a:t>
            </a:r>
            <a:r>
              <a:rPr lang="it-IT" altLang="it-IT" sz="1600" dirty="0" smtClean="0">
                <a:solidFill>
                  <a:srgbClr val="000000"/>
                </a:solidFill>
                <a:cs typeface="Times New Roman" pitchFamily="18" charset="0"/>
              </a:rPr>
              <a:t> ai sensi dell’art. 2, comma 7 del decreto legge n. 69/2013; (stipulata il 14 febbraio 2014).</a:t>
            </a:r>
          </a:p>
          <a:p>
            <a:pPr marL="342900" indent="-342900" algn="just">
              <a:buFont typeface="Arial" pitchFamily="34" charset="0"/>
              <a:buChar char="•"/>
            </a:pPr>
            <a:endParaRPr lang="it-IT" altLang="it-IT" sz="1600" dirty="0" smtClean="0">
              <a:solidFill>
                <a:srgbClr val="000000"/>
              </a:solidFill>
              <a:cs typeface="Times New Roman" pitchFamily="18" charset="0"/>
            </a:endParaRPr>
          </a:p>
          <a:p>
            <a:pPr marL="342900" indent="-342900" algn="just">
              <a:buFont typeface="Arial" pitchFamily="34" charset="0"/>
              <a:buChar char="•"/>
            </a:pPr>
            <a:endParaRPr lang="it-IT" altLang="it-IT" sz="1600" dirty="0" smtClean="0">
              <a:solidFill>
                <a:srgbClr val="000000"/>
              </a:solidFill>
              <a:cs typeface="Times New Roman" pitchFamily="18" charset="0"/>
            </a:endParaRPr>
          </a:p>
        </p:txBody>
      </p:sp>
      <p:pic>
        <p:nvPicPr>
          <p:cNvPr id="8" name="Picture 29"/>
          <p:cNvPicPr>
            <a:picLocks noChangeAspect="1" noChangeArrowheads="1"/>
          </p:cNvPicPr>
          <p:nvPr/>
        </p:nvPicPr>
        <p:blipFill>
          <a:blip r:embed="rId2" cstate="print"/>
          <a:srcRect/>
          <a:stretch>
            <a:fillRect/>
          </a:stretch>
        </p:blipFill>
        <p:spPr bwMode="auto">
          <a:xfrm>
            <a:off x="1691680" y="5877272"/>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1"/>
          </p:nvPr>
        </p:nvSpPr>
        <p:spPr>
          <a:noFill/>
          <a:ln>
            <a:miter lim="800000"/>
            <a:headEnd/>
            <a:tailEnd/>
          </a:ln>
        </p:spPr>
        <p:txBody>
          <a:bodyPr/>
          <a:lstStyle/>
          <a:p>
            <a:fld id="{32B7A4F0-4086-461C-9EF2-64CF2C2EB7EA}" type="slidenum">
              <a:rPr lang="it-IT" altLang="it-IT" smtClean="0"/>
              <a:pPr/>
              <a:t>16</a:t>
            </a:fld>
            <a:endParaRPr lang="it-IT" altLang="it-IT" smtClean="0"/>
          </a:p>
        </p:txBody>
      </p:sp>
      <p:sp>
        <p:nvSpPr>
          <p:cNvPr id="17411" name="Rectangle 4"/>
          <p:cNvSpPr>
            <a:spLocks noGrp="1" noChangeArrowheads="1"/>
          </p:cNvSpPr>
          <p:nvPr>
            <p:ph type="title"/>
          </p:nvPr>
        </p:nvSpPr>
        <p:spPr>
          <a:xfrm>
            <a:off x="1835150" y="2205038"/>
            <a:ext cx="4681538" cy="360362"/>
          </a:xfrm>
        </p:spPr>
        <p:txBody>
          <a:bodyPr/>
          <a:lstStyle/>
          <a:p>
            <a:pPr eaLnBrk="1" hangingPunct="1"/>
            <a:r>
              <a:rPr lang="it-IT" altLang="it-IT" sz="3200" i="1" smtClean="0"/>
              <a:t>ALLEGATO TECNICO</a:t>
            </a:r>
            <a:r>
              <a:rPr lang="it-IT" altLang="it-IT" sz="3200" smtClean="0"/>
              <a:t/>
            </a:r>
            <a:br>
              <a:rPr lang="it-IT" altLang="it-IT" sz="3200" smtClean="0"/>
            </a:br>
            <a:endParaRPr lang="it-IT" altLang="it-IT" sz="3200" smtClean="0"/>
          </a:p>
        </p:txBody>
      </p:sp>
      <p:sp>
        <p:nvSpPr>
          <p:cNvPr id="20488" name="Rectangle 8"/>
          <p:cNvSpPr>
            <a:spLocks noChangeArrowheads="1"/>
          </p:cNvSpPr>
          <p:nvPr/>
        </p:nvSpPr>
        <p:spPr bwMode="auto">
          <a:xfrm>
            <a:off x="8675688" y="6524625"/>
            <a:ext cx="468312" cy="333375"/>
          </a:xfrm>
          <a:prstGeom prst="rect">
            <a:avLst/>
          </a:prstGeom>
          <a:solidFill>
            <a:schemeClr val="bg1"/>
          </a:solidFill>
          <a:ln>
            <a:noFill/>
          </a:ln>
          <a:effectLst>
            <a:prstShdw prst="shdw17" dist="17961" dir="2700000">
              <a:schemeClr val="bg1">
                <a:gamma/>
                <a:shade val="60000"/>
                <a:invGamma/>
              </a:schemeClr>
            </a:prstShdw>
          </a:effectLst>
          <a:extLst/>
        </p:spPr>
        <p:txBody>
          <a:bodyPr wrap="none" anchor="ctr"/>
          <a:lstStyle/>
          <a:p>
            <a:pPr>
              <a:defRPr/>
            </a:pPr>
            <a:endParaRPr lang="it-IT"/>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824390" y="-47625"/>
            <a:ext cx="3453445" cy="307777"/>
          </a:xfrm>
          <a:prstGeom prst="rect">
            <a:avLst/>
          </a:prstGeom>
          <a:noFill/>
          <a:ln w="9525">
            <a:noFill/>
            <a:miter lim="800000"/>
            <a:headEnd/>
            <a:tailEnd/>
          </a:ln>
        </p:spPr>
        <p:txBody>
          <a:bodyPr wrap="none">
            <a:spAutoFit/>
          </a:bodyPr>
          <a:lstStyle/>
          <a:p>
            <a:pPr algn="ctr"/>
            <a:r>
              <a:rPr lang="it-IT" altLang="it-IT" sz="1400" b="1" dirty="0">
                <a:solidFill>
                  <a:srgbClr val="818A8F"/>
                </a:solidFill>
              </a:rPr>
              <a:t>ALLEGATO 1: </a:t>
            </a:r>
            <a:r>
              <a:rPr lang="it-IT" altLang="it-IT" sz="1400" b="1" dirty="0" smtClean="0">
                <a:solidFill>
                  <a:srgbClr val="818A8F"/>
                </a:solidFill>
              </a:rPr>
              <a:t>FORMAT </a:t>
            </a:r>
            <a:r>
              <a:rPr lang="it-IT" altLang="it-IT" sz="1400" b="1" dirty="0">
                <a:solidFill>
                  <a:srgbClr val="818A8F"/>
                </a:solidFill>
              </a:rPr>
              <a:t>di DOMANDA  </a:t>
            </a:r>
          </a:p>
        </p:txBody>
      </p:sp>
      <p:pic>
        <p:nvPicPr>
          <p:cNvPr id="1026" name="Picture 2"/>
          <p:cNvPicPr>
            <a:picLocks noChangeAspect="1" noChangeArrowheads="1"/>
          </p:cNvPicPr>
          <p:nvPr/>
        </p:nvPicPr>
        <p:blipFill>
          <a:blip r:embed="rId2" cstate="print"/>
          <a:srcRect l="29179" r="30255" b="6982"/>
          <a:stretch>
            <a:fillRect/>
          </a:stretch>
        </p:blipFill>
        <p:spPr bwMode="auto">
          <a:xfrm>
            <a:off x="1959477" y="357166"/>
            <a:ext cx="4898539" cy="6315149"/>
          </a:xfrm>
          <a:prstGeom prst="rect">
            <a:avLst/>
          </a:prstGeom>
          <a:noFill/>
          <a:ln w="9525">
            <a:noFill/>
            <a:miter lim="800000"/>
            <a:headEnd/>
            <a:tailEnd/>
          </a:ln>
          <a:effectLst/>
        </p:spPr>
      </p:pic>
      <p:sp>
        <p:nvSpPr>
          <p:cNvPr id="3" name="Avanti o successivo 2">
            <a:hlinkClick r:id="rId3" action="ppaction://hlinksldjump" highlightClick="1"/>
          </p:cNvPr>
          <p:cNvSpPr/>
          <p:nvPr/>
        </p:nvSpPr>
        <p:spPr>
          <a:xfrm>
            <a:off x="323528" y="6029796"/>
            <a:ext cx="648022"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3"/>
          <p:cNvSpPr/>
          <p:nvPr/>
        </p:nvSpPr>
        <p:spPr>
          <a:xfrm>
            <a:off x="7452320" y="6029796"/>
            <a:ext cx="995785" cy="400110"/>
          </a:xfrm>
          <a:prstGeom prst="rect">
            <a:avLst/>
          </a:prstGeom>
        </p:spPr>
        <p:txBody>
          <a:bodyPr wrap="none">
            <a:spAutoFit/>
          </a:bodyPr>
          <a:lstStyle/>
          <a:p>
            <a:r>
              <a:rPr lang="it-IT" dirty="0">
                <a:hlinkClick r:id="rId4" action="ppaction://hlinkfile"/>
              </a:rPr>
              <a:t>Format</a:t>
            </a:r>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166688" y="-33338"/>
            <a:ext cx="2028825" cy="307976"/>
          </a:xfrm>
          <a:prstGeom prst="rect">
            <a:avLst/>
          </a:prstGeom>
          <a:noFill/>
          <a:ln w="9525">
            <a:noFill/>
            <a:miter lim="800000"/>
            <a:headEnd/>
            <a:tailEnd/>
          </a:ln>
        </p:spPr>
        <p:txBody>
          <a:bodyPr wrap="none">
            <a:spAutoFit/>
          </a:bodyPr>
          <a:lstStyle/>
          <a:p>
            <a:pPr algn="ctr"/>
            <a:r>
              <a:rPr lang="it-IT" altLang="it-IT" sz="1400" b="1">
                <a:solidFill>
                  <a:srgbClr val="818A8F"/>
                </a:solidFill>
              </a:rPr>
              <a:t>ALLEGATO 2: GANTT</a:t>
            </a:r>
          </a:p>
        </p:txBody>
      </p:sp>
      <p:pic>
        <p:nvPicPr>
          <p:cNvPr id="4102"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78" y="1198744"/>
            <a:ext cx="9371014" cy="44333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Avanti o successivo 11">
            <a:hlinkClick r:id="rId3" action="ppaction://hlinksldjump" highlightClick="1"/>
          </p:cNvPr>
          <p:cNvSpPr/>
          <p:nvPr/>
        </p:nvSpPr>
        <p:spPr>
          <a:xfrm>
            <a:off x="179512" y="6093296"/>
            <a:ext cx="432048"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989013" y="225425"/>
            <a:ext cx="503237" cy="307975"/>
          </a:xfrm>
          <a:prstGeom prst="rect">
            <a:avLst/>
          </a:prstGeom>
          <a:noFill/>
          <a:ln w="9525">
            <a:noFill/>
            <a:miter lim="800000"/>
            <a:headEnd/>
            <a:tailEnd/>
          </a:ln>
        </p:spPr>
        <p:txBody>
          <a:bodyPr wrap="none">
            <a:spAutoFit/>
          </a:bodyPr>
          <a:lstStyle/>
          <a:p>
            <a:pPr algn="ctr"/>
            <a:r>
              <a:rPr lang="it-IT" altLang="it-IT" sz="1400" b="1"/>
              <a:t>PMI</a:t>
            </a:r>
          </a:p>
        </p:txBody>
      </p:sp>
      <p:sp>
        <p:nvSpPr>
          <p:cNvPr id="19459" name="Text Box 4"/>
          <p:cNvSpPr txBox="1">
            <a:spLocks noChangeArrowheads="1"/>
          </p:cNvSpPr>
          <p:nvPr/>
        </p:nvSpPr>
        <p:spPr bwMode="auto">
          <a:xfrm>
            <a:off x="2411413" y="25400"/>
            <a:ext cx="2027237" cy="739775"/>
          </a:xfrm>
          <a:prstGeom prst="rect">
            <a:avLst/>
          </a:prstGeom>
          <a:noFill/>
          <a:ln w="9525">
            <a:noFill/>
            <a:miter lim="800000"/>
            <a:headEnd/>
            <a:tailEnd/>
          </a:ln>
        </p:spPr>
        <p:txBody>
          <a:bodyPr>
            <a:spAutoFit/>
          </a:bodyPr>
          <a:lstStyle/>
          <a:p>
            <a:pPr algn="ctr"/>
            <a:r>
              <a:rPr lang="it-IT" altLang="it-IT" sz="1400" b="1"/>
              <a:t>Banca o intermediario finanz.</a:t>
            </a:r>
          </a:p>
          <a:p>
            <a:pPr algn="ctr"/>
            <a:r>
              <a:rPr lang="it-IT" altLang="it-IT" sz="1400" b="1"/>
              <a:t> </a:t>
            </a:r>
          </a:p>
        </p:txBody>
      </p:sp>
      <p:sp>
        <p:nvSpPr>
          <p:cNvPr id="19460" name="Text Box 5"/>
          <p:cNvSpPr txBox="1">
            <a:spLocks noChangeArrowheads="1"/>
          </p:cNvSpPr>
          <p:nvPr/>
        </p:nvSpPr>
        <p:spPr bwMode="auto">
          <a:xfrm>
            <a:off x="5314950" y="133350"/>
            <a:ext cx="565150" cy="307975"/>
          </a:xfrm>
          <a:prstGeom prst="rect">
            <a:avLst/>
          </a:prstGeom>
          <a:noFill/>
          <a:ln w="9525">
            <a:noFill/>
            <a:miter lim="800000"/>
            <a:headEnd/>
            <a:tailEnd/>
          </a:ln>
        </p:spPr>
        <p:txBody>
          <a:bodyPr wrap="none">
            <a:spAutoFit/>
          </a:bodyPr>
          <a:lstStyle/>
          <a:p>
            <a:pPr algn="ctr"/>
            <a:r>
              <a:rPr lang="it-IT" altLang="it-IT" sz="1400" b="1"/>
              <a:t>CDP</a:t>
            </a:r>
          </a:p>
        </p:txBody>
      </p:sp>
      <p:sp>
        <p:nvSpPr>
          <p:cNvPr id="19461" name="Text Box 6"/>
          <p:cNvSpPr txBox="1">
            <a:spLocks noChangeArrowheads="1"/>
          </p:cNvSpPr>
          <p:nvPr/>
        </p:nvSpPr>
        <p:spPr bwMode="auto">
          <a:xfrm>
            <a:off x="7740650" y="119063"/>
            <a:ext cx="623888" cy="307975"/>
          </a:xfrm>
          <a:prstGeom prst="rect">
            <a:avLst/>
          </a:prstGeom>
          <a:noFill/>
          <a:ln w="9525">
            <a:noFill/>
            <a:miter lim="800000"/>
            <a:headEnd/>
            <a:tailEnd/>
          </a:ln>
        </p:spPr>
        <p:txBody>
          <a:bodyPr wrap="none">
            <a:spAutoFit/>
          </a:bodyPr>
          <a:lstStyle/>
          <a:p>
            <a:pPr algn="ctr"/>
            <a:r>
              <a:rPr lang="it-IT" altLang="it-IT" sz="1400" b="1"/>
              <a:t>MISE</a:t>
            </a:r>
          </a:p>
        </p:txBody>
      </p:sp>
      <p:sp>
        <p:nvSpPr>
          <p:cNvPr id="19462" name="Line 9"/>
          <p:cNvSpPr>
            <a:spLocks noChangeShapeType="1"/>
          </p:cNvSpPr>
          <p:nvPr/>
        </p:nvSpPr>
        <p:spPr bwMode="auto">
          <a:xfrm>
            <a:off x="4606925" y="25400"/>
            <a:ext cx="6350" cy="6832600"/>
          </a:xfrm>
          <a:prstGeom prst="line">
            <a:avLst/>
          </a:prstGeom>
          <a:noFill/>
          <a:ln w="9525">
            <a:solidFill>
              <a:schemeClr val="tx1"/>
            </a:solidFill>
            <a:prstDash val="dashDot"/>
            <a:round/>
            <a:headEnd/>
            <a:tailEnd/>
          </a:ln>
        </p:spPr>
        <p:txBody>
          <a:bodyPr/>
          <a:lstStyle/>
          <a:p>
            <a:endParaRPr lang="it-IT"/>
          </a:p>
        </p:txBody>
      </p:sp>
      <p:sp>
        <p:nvSpPr>
          <p:cNvPr id="19463" name="Line 10"/>
          <p:cNvSpPr>
            <a:spLocks noChangeShapeType="1"/>
          </p:cNvSpPr>
          <p:nvPr/>
        </p:nvSpPr>
        <p:spPr bwMode="auto">
          <a:xfrm>
            <a:off x="6697663" y="25400"/>
            <a:ext cx="0" cy="6832600"/>
          </a:xfrm>
          <a:prstGeom prst="line">
            <a:avLst/>
          </a:prstGeom>
          <a:noFill/>
          <a:ln w="9525">
            <a:solidFill>
              <a:schemeClr val="tx1"/>
            </a:solidFill>
            <a:prstDash val="dashDot"/>
            <a:round/>
            <a:headEnd/>
            <a:tailEnd/>
          </a:ln>
        </p:spPr>
        <p:txBody>
          <a:bodyPr/>
          <a:lstStyle/>
          <a:p>
            <a:endParaRPr lang="it-IT"/>
          </a:p>
        </p:txBody>
      </p:sp>
      <p:sp>
        <p:nvSpPr>
          <p:cNvPr id="19464" name="Line 11"/>
          <p:cNvSpPr>
            <a:spLocks noChangeShapeType="1"/>
          </p:cNvSpPr>
          <p:nvPr/>
        </p:nvSpPr>
        <p:spPr bwMode="auto">
          <a:xfrm>
            <a:off x="2124075" y="25400"/>
            <a:ext cx="0" cy="6832600"/>
          </a:xfrm>
          <a:prstGeom prst="line">
            <a:avLst/>
          </a:prstGeom>
          <a:noFill/>
          <a:ln w="9525">
            <a:solidFill>
              <a:schemeClr val="tx1"/>
            </a:solidFill>
            <a:prstDash val="dashDot"/>
            <a:round/>
            <a:headEnd/>
            <a:tailEnd/>
          </a:ln>
        </p:spPr>
        <p:txBody>
          <a:bodyPr/>
          <a:lstStyle/>
          <a:p>
            <a:endParaRPr lang="it-IT"/>
          </a:p>
        </p:txBody>
      </p:sp>
      <p:sp>
        <p:nvSpPr>
          <p:cNvPr id="19465" name="Line 15"/>
          <p:cNvSpPr>
            <a:spLocks noChangeShapeType="1"/>
          </p:cNvSpPr>
          <p:nvPr/>
        </p:nvSpPr>
        <p:spPr bwMode="auto">
          <a:xfrm flipV="1">
            <a:off x="1752600" y="846138"/>
            <a:ext cx="847725" cy="12700"/>
          </a:xfrm>
          <a:prstGeom prst="line">
            <a:avLst/>
          </a:prstGeom>
          <a:noFill/>
          <a:ln w="9525">
            <a:solidFill>
              <a:schemeClr val="tx1"/>
            </a:solidFill>
            <a:round/>
            <a:headEnd/>
            <a:tailEnd type="triangle" w="med" len="med"/>
          </a:ln>
        </p:spPr>
        <p:txBody>
          <a:bodyPr/>
          <a:lstStyle/>
          <a:p>
            <a:endParaRPr lang="it-IT"/>
          </a:p>
        </p:txBody>
      </p:sp>
      <p:sp>
        <p:nvSpPr>
          <p:cNvPr id="15" name="AutoShape 17"/>
          <p:cNvSpPr>
            <a:spLocks noChangeArrowheads="1"/>
          </p:cNvSpPr>
          <p:nvPr/>
        </p:nvSpPr>
        <p:spPr bwMode="auto">
          <a:xfrm>
            <a:off x="860425" y="692150"/>
            <a:ext cx="903288" cy="363538"/>
          </a:xfrm>
          <a:prstGeom prst="flowChartDocument">
            <a:avLst/>
          </a:prstGeom>
          <a:solidFill>
            <a:schemeClr val="tx2">
              <a:lumMod val="60000"/>
              <a:lumOff val="40000"/>
            </a:schemeClr>
          </a:solidFill>
          <a:ln w="9525" algn="ctr">
            <a:solidFill>
              <a:srgbClr val="C0C0C0"/>
            </a:solidFill>
            <a:miter lim="800000"/>
            <a:headEnd/>
            <a:tailEnd/>
          </a:ln>
          <a:effectLs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it-IT" altLang="it-IT" sz="800" b="1" dirty="0">
                <a:solidFill>
                  <a:srgbClr val="F8F8F8"/>
                </a:solidFill>
              </a:rPr>
              <a:t>Domanda</a:t>
            </a:r>
          </a:p>
        </p:txBody>
      </p:sp>
      <p:sp>
        <p:nvSpPr>
          <p:cNvPr id="19467" name="Line 46"/>
          <p:cNvSpPr>
            <a:spLocks noChangeShapeType="1"/>
          </p:cNvSpPr>
          <p:nvPr/>
        </p:nvSpPr>
        <p:spPr bwMode="auto">
          <a:xfrm>
            <a:off x="6000750" y="1793875"/>
            <a:ext cx="922338" cy="0"/>
          </a:xfrm>
          <a:prstGeom prst="line">
            <a:avLst/>
          </a:prstGeom>
          <a:noFill/>
          <a:ln w="9525">
            <a:solidFill>
              <a:schemeClr val="tx1"/>
            </a:solidFill>
            <a:round/>
            <a:headEnd/>
            <a:tailEnd/>
          </a:ln>
        </p:spPr>
        <p:txBody>
          <a:bodyPr/>
          <a:lstStyle/>
          <a:p>
            <a:endParaRPr lang="it-IT"/>
          </a:p>
        </p:txBody>
      </p:sp>
      <p:sp>
        <p:nvSpPr>
          <p:cNvPr id="19468" name="Line 56"/>
          <p:cNvSpPr>
            <a:spLocks noChangeShapeType="1"/>
          </p:cNvSpPr>
          <p:nvPr/>
        </p:nvSpPr>
        <p:spPr bwMode="auto">
          <a:xfrm>
            <a:off x="7650163" y="860425"/>
            <a:ext cx="1587" cy="1436688"/>
          </a:xfrm>
          <a:prstGeom prst="line">
            <a:avLst/>
          </a:prstGeom>
          <a:noFill/>
          <a:ln w="9525">
            <a:solidFill>
              <a:schemeClr val="tx1"/>
            </a:solidFill>
            <a:round/>
            <a:headEnd/>
            <a:tailEnd/>
          </a:ln>
        </p:spPr>
        <p:txBody>
          <a:bodyPr/>
          <a:lstStyle/>
          <a:p>
            <a:endParaRPr lang="it-IT"/>
          </a:p>
        </p:txBody>
      </p:sp>
      <p:sp>
        <p:nvSpPr>
          <p:cNvPr id="19469" name="Line 81"/>
          <p:cNvSpPr>
            <a:spLocks noChangeShapeType="1"/>
          </p:cNvSpPr>
          <p:nvPr/>
        </p:nvSpPr>
        <p:spPr bwMode="auto">
          <a:xfrm flipH="1" flipV="1">
            <a:off x="6062663" y="2297113"/>
            <a:ext cx="1587500" cy="4762"/>
          </a:xfrm>
          <a:prstGeom prst="line">
            <a:avLst/>
          </a:prstGeom>
          <a:noFill/>
          <a:ln w="9525">
            <a:solidFill>
              <a:schemeClr val="tx1"/>
            </a:solidFill>
            <a:round/>
            <a:headEnd/>
            <a:tailEnd type="triangle" w="med" len="med"/>
          </a:ln>
        </p:spPr>
        <p:txBody>
          <a:bodyPr/>
          <a:lstStyle/>
          <a:p>
            <a:endParaRPr lang="it-IT"/>
          </a:p>
        </p:txBody>
      </p:sp>
      <p:sp>
        <p:nvSpPr>
          <p:cNvPr id="19470" name="Line 105"/>
          <p:cNvSpPr>
            <a:spLocks noChangeShapeType="1"/>
          </p:cNvSpPr>
          <p:nvPr/>
        </p:nvSpPr>
        <p:spPr bwMode="auto">
          <a:xfrm flipH="1" flipV="1">
            <a:off x="3790950" y="2660650"/>
            <a:ext cx="1179513" cy="0"/>
          </a:xfrm>
          <a:prstGeom prst="line">
            <a:avLst/>
          </a:prstGeom>
          <a:noFill/>
          <a:ln w="9525">
            <a:solidFill>
              <a:schemeClr val="tx1"/>
            </a:solidFill>
            <a:round/>
            <a:headEnd/>
            <a:tailEnd type="triangle" w="med" len="med"/>
          </a:ln>
        </p:spPr>
        <p:txBody>
          <a:bodyPr/>
          <a:lstStyle/>
          <a:p>
            <a:endParaRPr lang="it-IT"/>
          </a:p>
        </p:txBody>
      </p:sp>
      <p:sp>
        <p:nvSpPr>
          <p:cNvPr id="19471" name="Rectangle 20"/>
          <p:cNvSpPr>
            <a:spLocks noChangeArrowheads="1"/>
          </p:cNvSpPr>
          <p:nvPr/>
        </p:nvSpPr>
        <p:spPr bwMode="auto">
          <a:xfrm>
            <a:off x="2700338" y="620713"/>
            <a:ext cx="901700" cy="306387"/>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Valutazione </a:t>
            </a:r>
          </a:p>
          <a:p>
            <a:pPr algn="ctr"/>
            <a:r>
              <a:rPr lang="it-IT" altLang="it-IT" sz="800"/>
              <a:t>formale</a:t>
            </a:r>
          </a:p>
        </p:txBody>
      </p:sp>
      <p:sp>
        <p:nvSpPr>
          <p:cNvPr id="19472" name="Ovale 63"/>
          <p:cNvSpPr>
            <a:spLocks noChangeArrowheads="1"/>
          </p:cNvSpPr>
          <p:nvPr/>
        </p:nvSpPr>
        <p:spPr bwMode="auto">
          <a:xfrm>
            <a:off x="2771775" y="1557338"/>
            <a:ext cx="881063" cy="582612"/>
          </a:xfrm>
          <a:prstGeom prst="ellipse">
            <a:avLst/>
          </a:prstGeom>
          <a:solidFill>
            <a:srgbClr val="DDDDDD"/>
          </a:solidFill>
          <a:ln w="9525" algn="ctr">
            <a:solidFill>
              <a:srgbClr val="C0C0C0"/>
            </a:solidFill>
            <a:miter lim="800000"/>
            <a:headEnd/>
            <a:tailEnd/>
          </a:ln>
        </p:spPr>
        <p:txBody>
          <a:bodyPr wrap="none" anchor="ctr"/>
          <a:lstStyle/>
          <a:p>
            <a:pPr algn="ctr"/>
            <a:r>
              <a:rPr lang="it-IT" altLang="it-IT" sz="800"/>
              <a:t>Invia </a:t>
            </a:r>
          </a:p>
          <a:p>
            <a:pPr algn="ctr"/>
            <a:r>
              <a:rPr lang="it-IT" altLang="it-IT" sz="800"/>
              <a:t>richiesta di </a:t>
            </a:r>
          </a:p>
          <a:p>
            <a:pPr algn="ctr"/>
            <a:r>
              <a:rPr lang="it-IT" altLang="it-IT" sz="800"/>
              <a:t>disponibilità</a:t>
            </a:r>
          </a:p>
          <a:p>
            <a:pPr algn="ctr"/>
            <a:r>
              <a:rPr lang="it-IT" altLang="it-IT" sz="800"/>
              <a:t>provvista</a:t>
            </a:r>
          </a:p>
        </p:txBody>
      </p:sp>
      <p:sp>
        <p:nvSpPr>
          <p:cNvPr id="19473" name="Rectangle 20"/>
          <p:cNvSpPr>
            <a:spLocks noChangeArrowheads="1"/>
          </p:cNvSpPr>
          <p:nvPr/>
        </p:nvSpPr>
        <p:spPr bwMode="auto">
          <a:xfrm>
            <a:off x="5070475" y="523875"/>
            <a:ext cx="889000" cy="385763"/>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Verifica rispetto</a:t>
            </a:r>
          </a:p>
          <a:p>
            <a:pPr algn="ctr"/>
            <a:r>
              <a:rPr lang="it-IT" altLang="it-IT" sz="800"/>
              <a:t> limiti  di utilizzo  </a:t>
            </a:r>
          </a:p>
          <a:p>
            <a:pPr algn="ctr"/>
            <a:r>
              <a:rPr lang="it-IT" altLang="it-IT" sz="800"/>
              <a:t>plafond</a:t>
            </a:r>
          </a:p>
        </p:txBody>
      </p:sp>
      <p:sp>
        <p:nvSpPr>
          <p:cNvPr id="19474" name="Ovale 70"/>
          <p:cNvSpPr>
            <a:spLocks noChangeArrowheads="1"/>
          </p:cNvSpPr>
          <p:nvPr/>
        </p:nvSpPr>
        <p:spPr bwMode="auto">
          <a:xfrm>
            <a:off x="5026025" y="1557338"/>
            <a:ext cx="949325" cy="501650"/>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Invia </a:t>
            </a:r>
          </a:p>
          <a:p>
            <a:pPr algn="ctr"/>
            <a:r>
              <a:rPr lang="it-IT" altLang="it-IT" sz="800"/>
              <a:t>richiesta </a:t>
            </a:r>
          </a:p>
          <a:p>
            <a:pPr algn="ctr"/>
            <a:r>
              <a:rPr lang="it-IT" altLang="it-IT" sz="800"/>
              <a:t>prenotazione</a:t>
            </a:r>
          </a:p>
          <a:p>
            <a:pPr algn="ctr"/>
            <a:r>
              <a:rPr lang="it-IT" altLang="it-IT" sz="800"/>
              <a:t> contributi</a:t>
            </a:r>
          </a:p>
        </p:txBody>
      </p:sp>
      <p:sp>
        <p:nvSpPr>
          <p:cNvPr id="19475" name="Line 46"/>
          <p:cNvSpPr>
            <a:spLocks noChangeShapeType="1"/>
          </p:cNvSpPr>
          <p:nvPr/>
        </p:nvSpPr>
        <p:spPr bwMode="auto">
          <a:xfrm>
            <a:off x="3652838" y="1847850"/>
            <a:ext cx="1023937" cy="0"/>
          </a:xfrm>
          <a:prstGeom prst="line">
            <a:avLst/>
          </a:prstGeom>
          <a:noFill/>
          <a:ln w="9525">
            <a:solidFill>
              <a:schemeClr val="tx1"/>
            </a:solidFill>
            <a:round/>
            <a:headEnd/>
            <a:tailEnd/>
          </a:ln>
        </p:spPr>
        <p:txBody>
          <a:bodyPr/>
          <a:lstStyle/>
          <a:p>
            <a:endParaRPr lang="it-IT"/>
          </a:p>
        </p:txBody>
      </p:sp>
      <p:sp>
        <p:nvSpPr>
          <p:cNvPr id="19476" name="Line 74"/>
          <p:cNvSpPr>
            <a:spLocks noChangeShapeType="1"/>
          </p:cNvSpPr>
          <p:nvPr/>
        </p:nvSpPr>
        <p:spPr bwMode="auto">
          <a:xfrm flipV="1">
            <a:off x="4676775" y="909638"/>
            <a:ext cx="19050" cy="938212"/>
          </a:xfrm>
          <a:prstGeom prst="line">
            <a:avLst/>
          </a:prstGeom>
          <a:noFill/>
          <a:ln w="9525">
            <a:solidFill>
              <a:schemeClr val="tx1"/>
            </a:solidFill>
            <a:round/>
            <a:headEnd/>
            <a:tailEnd/>
          </a:ln>
        </p:spPr>
        <p:txBody>
          <a:bodyPr/>
          <a:lstStyle/>
          <a:p>
            <a:endParaRPr lang="it-IT"/>
          </a:p>
        </p:txBody>
      </p:sp>
      <p:sp>
        <p:nvSpPr>
          <p:cNvPr id="19477" name="Line 104"/>
          <p:cNvSpPr>
            <a:spLocks noChangeShapeType="1"/>
          </p:cNvSpPr>
          <p:nvPr/>
        </p:nvSpPr>
        <p:spPr bwMode="auto">
          <a:xfrm flipV="1">
            <a:off x="4691063" y="901700"/>
            <a:ext cx="334962" cy="4763"/>
          </a:xfrm>
          <a:prstGeom prst="line">
            <a:avLst/>
          </a:prstGeom>
          <a:noFill/>
          <a:ln w="9525">
            <a:solidFill>
              <a:schemeClr val="tx1"/>
            </a:solidFill>
            <a:round/>
            <a:headEnd/>
            <a:tailEnd type="triangle" w="med" len="med"/>
          </a:ln>
        </p:spPr>
        <p:txBody>
          <a:bodyPr/>
          <a:lstStyle/>
          <a:p>
            <a:endParaRPr lang="it-IT"/>
          </a:p>
        </p:txBody>
      </p:sp>
      <p:sp>
        <p:nvSpPr>
          <p:cNvPr id="19478" name="Line 74"/>
          <p:cNvSpPr>
            <a:spLocks noChangeShapeType="1"/>
          </p:cNvSpPr>
          <p:nvPr/>
        </p:nvSpPr>
        <p:spPr bwMode="auto">
          <a:xfrm flipH="1" flipV="1">
            <a:off x="6923088" y="915988"/>
            <a:ext cx="0" cy="877887"/>
          </a:xfrm>
          <a:prstGeom prst="line">
            <a:avLst/>
          </a:prstGeom>
          <a:noFill/>
          <a:ln w="9525">
            <a:solidFill>
              <a:schemeClr val="tx1"/>
            </a:solidFill>
            <a:round/>
            <a:headEnd/>
            <a:tailEnd/>
          </a:ln>
        </p:spPr>
        <p:txBody>
          <a:bodyPr/>
          <a:lstStyle/>
          <a:p>
            <a:endParaRPr lang="it-IT"/>
          </a:p>
        </p:txBody>
      </p:sp>
      <p:sp>
        <p:nvSpPr>
          <p:cNvPr id="19479" name="Line 104"/>
          <p:cNvSpPr>
            <a:spLocks noChangeShapeType="1"/>
          </p:cNvSpPr>
          <p:nvPr/>
        </p:nvSpPr>
        <p:spPr bwMode="auto">
          <a:xfrm flipV="1">
            <a:off x="6923088" y="898525"/>
            <a:ext cx="207962" cy="4763"/>
          </a:xfrm>
          <a:prstGeom prst="line">
            <a:avLst/>
          </a:prstGeom>
          <a:noFill/>
          <a:ln w="9525">
            <a:solidFill>
              <a:schemeClr val="tx1"/>
            </a:solidFill>
            <a:round/>
            <a:headEnd/>
            <a:tailEnd type="triangle" w="med" len="med"/>
          </a:ln>
        </p:spPr>
        <p:txBody>
          <a:bodyPr/>
          <a:lstStyle/>
          <a:p>
            <a:endParaRPr lang="it-IT"/>
          </a:p>
        </p:txBody>
      </p:sp>
      <p:sp>
        <p:nvSpPr>
          <p:cNvPr id="19480" name="Rectangle 20"/>
          <p:cNvSpPr>
            <a:spLocks noChangeArrowheads="1"/>
          </p:cNvSpPr>
          <p:nvPr/>
        </p:nvSpPr>
        <p:spPr bwMode="auto">
          <a:xfrm>
            <a:off x="7140575" y="554038"/>
            <a:ext cx="1019175" cy="501650"/>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Prenota le risorse </a:t>
            </a:r>
          </a:p>
          <a:p>
            <a:pPr algn="ctr"/>
            <a:r>
              <a:rPr lang="it-IT" altLang="it-IT" sz="800"/>
              <a:t>e comunica avvenuta</a:t>
            </a:r>
          </a:p>
          <a:p>
            <a:pPr algn="ctr"/>
            <a:r>
              <a:rPr lang="it-IT" altLang="it-IT" sz="800"/>
              <a:t>prenotazione</a:t>
            </a:r>
          </a:p>
        </p:txBody>
      </p:sp>
      <p:sp>
        <p:nvSpPr>
          <p:cNvPr id="19481" name="Rectangle 20"/>
          <p:cNvSpPr>
            <a:spLocks noChangeArrowheads="1"/>
          </p:cNvSpPr>
          <p:nvPr/>
        </p:nvSpPr>
        <p:spPr bwMode="auto">
          <a:xfrm>
            <a:off x="4976813" y="2482850"/>
            <a:ext cx="1062037" cy="468313"/>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Comunica  disponibilità</a:t>
            </a:r>
          </a:p>
          <a:p>
            <a:pPr algn="ctr"/>
            <a:r>
              <a:rPr lang="it-IT" altLang="it-IT" sz="800"/>
              <a:t> risorse erariali </a:t>
            </a:r>
          </a:p>
          <a:p>
            <a:pPr algn="ctr"/>
            <a:r>
              <a:rPr lang="it-IT" altLang="it-IT" sz="800"/>
              <a:t>e della provvista</a:t>
            </a:r>
          </a:p>
        </p:txBody>
      </p:sp>
      <p:sp>
        <p:nvSpPr>
          <p:cNvPr id="19482" name="Rectangle 20"/>
          <p:cNvSpPr>
            <a:spLocks noChangeArrowheads="1"/>
          </p:cNvSpPr>
          <p:nvPr/>
        </p:nvSpPr>
        <p:spPr bwMode="auto">
          <a:xfrm>
            <a:off x="2717800" y="2449513"/>
            <a:ext cx="1060450" cy="407987"/>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Delibera</a:t>
            </a:r>
          </a:p>
          <a:p>
            <a:pPr algn="ctr"/>
            <a:r>
              <a:rPr lang="it-IT" altLang="it-IT" sz="800"/>
              <a:t>i finanziamenti</a:t>
            </a:r>
          </a:p>
        </p:txBody>
      </p:sp>
      <p:sp>
        <p:nvSpPr>
          <p:cNvPr id="19483" name="Ovale 81"/>
          <p:cNvSpPr>
            <a:spLocks noChangeArrowheads="1"/>
          </p:cNvSpPr>
          <p:nvPr/>
        </p:nvSpPr>
        <p:spPr bwMode="auto">
          <a:xfrm>
            <a:off x="2435225" y="2940050"/>
            <a:ext cx="1663700" cy="477838"/>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Invia proposta di contratto </a:t>
            </a:r>
          </a:p>
          <a:p>
            <a:pPr algn="ctr"/>
            <a:r>
              <a:rPr lang="it-IT" altLang="it-IT" sz="800"/>
              <a:t>e richiesta di utilizzo</a:t>
            </a:r>
          </a:p>
          <a:p>
            <a:pPr algn="ctr"/>
            <a:r>
              <a:rPr lang="it-IT" altLang="it-IT" sz="800"/>
              <a:t>Provvista di scopo</a:t>
            </a:r>
          </a:p>
        </p:txBody>
      </p:sp>
      <p:sp>
        <p:nvSpPr>
          <p:cNvPr id="19484" name="Ovale 82"/>
          <p:cNvSpPr>
            <a:spLocks noChangeArrowheads="1"/>
          </p:cNvSpPr>
          <p:nvPr/>
        </p:nvSpPr>
        <p:spPr bwMode="auto">
          <a:xfrm>
            <a:off x="2347913" y="3460750"/>
            <a:ext cx="1952625" cy="438150"/>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Invia elenco</a:t>
            </a:r>
          </a:p>
          <a:p>
            <a:pPr algn="ctr"/>
            <a:r>
              <a:rPr lang="it-IT" altLang="it-IT" sz="800"/>
              <a:t> finanziamenti</a:t>
            </a:r>
          </a:p>
          <a:p>
            <a:pPr algn="ctr"/>
            <a:r>
              <a:rPr lang="it-IT" altLang="it-IT" sz="800"/>
              <a:t>Deliberati (+ domande allegate)</a:t>
            </a:r>
          </a:p>
        </p:txBody>
      </p:sp>
      <p:sp>
        <p:nvSpPr>
          <p:cNvPr id="19485" name="Line 104"/>
          <p:cNvSpPr>
            <a:spLocks noChangeShapeType="1"/>
          </p:cNvSpPr>
          <p:nvPr/>
        </p:nvSpPr>
        <p:spPr bwMode="auto">
          <a:xfrm>
            <a:off x="4089400" y="3175000"/>
            <a:ext cx="881063" cy="0"/>
          </a:xfrm>
          <a:prstGeom prst="line">
            <a:avLst/>
          </a:prstGeom>
          <a:noFill/>
          <a:ln w="9525">
            <a:solidFill>
              <a:schemeClr val="tx1"/>
            </a:solidFill>
            <a:round/>
            <a:headEnd/>
            <a:tailEnd type="triangle" w="med" len="med"/>
          </a:ln>
        </p:spPr>
        <p:txBody>
          <a:bodyPr/>
          <a:lstStyle/>
          <a:p>
            <a:endParaRPr lang="it-IT"/>
          </a:p>
        </p:txBody>
      </p:sp>
      <p:sp>
        <p:nvSpPr>
          <p:cNvPr id="19486" name="Rectangle 20"/>
          <p:cNvSpPr>
            <a:spLocks noChangeArrowheads="1"/>
          </p:cNvSpPr>
          <p:nvPr/>
        </p:nvSpPr>
        <p:spPr bwMode="auto">
          <a:xfrm>
            <a:off x="5006975" y="3021013"/>
            <a:ext cx="1060450" cy="411162"/>
          </a:xfrm>
          <a:prstGeom prst="rect">
            <a:avLst/>
          </a:prstGeom>
          <a:solidFill>
            <a:srgbClr val="DDDDDD"/>
          </a:solidFill>
          <a:ln w="9525">
            <a:solidFill>
              <a:srgbClr val="C0C0C0"/>
            </a:solidFill>
            <a:miter lim="800000"/>
            <a:headEnd/>
            <a:tailEnd/>
          </a:ln>
        </p:spPr>
        <p:txBody>
          <a:bodyPr wrap="none" anchor="ctr"/>
          <a:lstStyle/>
          <a:p>
            <a:pPr algn="ctr"/>
            <a:r>
              <a:rPr lang="it-IT" altLang="it-IT" sz="800"/>
              <a:t>Perfeziona </a:t>
            </a:r>
          </a:p>
          <a:p>
            <a:pPr algn="ctr"/>
            <a:r>
              <a:rPr lang="it-IT" altLang="it-IT" sz="800"/>
              <a:t> contratti di fin. int.</a:t>
            </a:r>
          </a:p>
          <a:p>
            <a:pPr algn="ctr"/>
            <a:r>
              <a:rPr lang="it-IT" altLang="it-IT" sz="800"/>
              <a:t>ed eroga  la provvista</a:t>
            </a:r>
          </a:p>
        </p:txBody>
      </p:sp>
      <p:sp>
        <p:nvSpPr>
          <p:cNvPr id="19487" name="Rectangle 20"/>
          <p:cNvSpPr>
            <a:spLocks noChangeArrowheads="1"/>
          </p:cNvSpPr>
          <p:nvPr/>
        </p:nvSpPr>
        <p:spPr bwMode="auto">
          <a:xfrm>
            <a:off x="7075488" y="2492375"/>
            <a:ext cx="1001712" cy="1543050"/>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Adotta</a:t>
            </a:r>
          </a:p>
          <a:p>
            <a:pPr algn="ctr"/>
            <a:r>
              <a:rPr lang="it-IT" altLang="it-IT" sz="800" b="1"/>
              <a:t>provvedimenti</a:t>
            </a:r>
          </a:p>
          <a:p>
            <a:pPr algn="ctr"/>
            <a:r>
              <a:rPr lang="it-IT" altLang="it-IT" sz="800"/>
              <a:t>concessione </a:t>
            </a:r>
          </a:p>
          <a:p>
            <a:pPr algn="ctr"/>
            <a:r>
              <a:rPr lang="it-IT" altLang="it-IT" sz="800"/>
              <a:t>(liberando </a:t>
            </a:r>
          </a:p>
          <a:p>
            <a:pPr algn="ctr"/>
            <a:r>
              <a:rPr lang="it-IT" altLang="it-IT" sz="800"/>
              <a:t>eventuali risorse)</a:t>
            </a:r>
          </a:p>
        </p:txBody>
      </p:sp>
      <p:sp>
        <p:nvSpPr>
          <p:cNvPr id="19488" name="Ovale 98"/>
          <p:cNvSpPr>
            <a:spLocks noChangeArrowheads="1"/>
          </p:cNvSpPr>
          <p:nvPr/>
        </p:nvSpPr>
        <p:spPr bwMode="auto">
          <a:xfrm>
            <a:off x="7192963" y="4270375"/>
            <a:ext cx="838200" cy="246063"/>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Invio </a:t>
            </a:r>
          </a:p>
          <a:p>
            <a:pPr algn="ctr"/>
            <a:r>
              <a:rPr lang="it-IT" altLang="it-IT" sz="800"/>
              <a:t>contestuale</a:t>
            </a:r>
          </a:p>
        </p:txBody>
      </p:sp>
      <p:sp>
        <p:nvSpPr>
          <p:cNvPr id="19489" name="Rectangle 20"/>
          <p:cNvSpPr>
            <a:spLocks noChangeArrowheads="1"/>
          </p:cNvSpPr>
          <p:nvPr/>
        </p:nvSpPr>
        <p:spPr bwMode="auto">
          <a:xfrm>
            <a:off x="2708275" y="4592638"/>
            <a:ext cx="1071563" cy="360362"/>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Stipula contratti </a:t>
            </a:r>
          </a:p>
          <a:p>
            <a:pPr algn="ctr"/>
            <a:r>
              <a:rPr lang="it-IT" altLang="it-IT" sz="800"/>
              <a:t>di fin. deliberati </a:t>
            </a:r>
          </a:p>
          <a:p>
            <a:pPr algn="ctr"/>
            <a:r>
              <a:rPr lang="it-IT" altLang="it-IT" sz="800"/>
              <a:t>eroga  la provvista</a:t>
            </a:r>
          </a:p>
        </p:txBody>
      </p:sp>
      <p:sp>
        <p:nvSpPr>
          <p:cNvPr id="19490" name="AutoShape 17"/>
          <p:cNvSpPr>
            <a:spLocks noChangeArrowheads="1"/>
          </p:cNvSpPr>
          <p:nvPr/>
        </p:nvSpPr>
        <p:spPr bwMode="auto">
          <a:xfrm>
            <a:off x="839788" y="4035425"/>
            <a:ext cx="830262" cy="504825"/>
          </a:xfrm>
          <a:prstGeom prst="flowChartDocument">
            <a:avLst/>
          </a:prstGeom>
          <a:solidFill>
            <a:srgbClr val="DDDDDD"/>
          </a:solidFill>
          <a:ln w="9525" algn="ctr">
            <a:solidFill>
              <a:srgbClr val="C0C0C0"/>
            </a:solidFill>
            <a:miter lim="800000"/>
            <a:headEnd/>
            <a:tailEnd/>
          </a:ln>
        </p:spPr>
        <p:txBody>
          <a:bodyPr wrap="none" anchor="ctr"/>
          <a:lstStyle/>
          <a:p>
            <a:pPr algn="ctr"/>
            <a:r>
              <a:rPr lang="it-IT" altLang="it-IT" sz="800"/>
              <a:t>Provvedimento </a:t>
            </a:r>
          </a:p>
          <a:p>
            <a:pPr algn="ctr"/>
            <a:r>
              <a:rPr lang="it-IT" altLang="it-IT" sz="800"/>
              <a:t>concessione </a:t>
            </a:r>
          </a:p>
        </p:txBody>
      </p:sp>
      <p:sp>
        <p:nvSpPr>
          <p:cNvPr id="19491" name="Disco magnetico 114"/>
          <p:cNvSpPr>
            <a:spLocks noChangeArrowheads="1"/>
          </p:cNvSpPr>
          <p:nvPr/>
        </p:nvSpPr>
        <p:spPr bwMode="auto">
          <a:xfrm>
            <a:off x="8342313" y="3233738"/>
            <a:ext cx="515937" cy="400050"/>
          </a:xfrm>
          <a:prstGeom prst="flowChartMagneticDisk">
            <a:avLst/>
          </a:prstGeom>
          <a:solidFill>
            <a:srgbClr val="DDDDDD"/>
          </a:solidFill>
          <a:ln w="9525" algn="ctr">
            <a:solidFill>
              <a:srgbClr val="C0C0C0"/>
            </a:solidFill>
            <a:miter lim="800000"/>
            <a:headEnd/>
            <a:tailEnd/>
          </a:ln>
        </p:spPr>
        <p:txBody>
          <a:bodyPr wrap="none" anchor="ctr"/>
          <a:lstStyle/>
          <a:p>
            <a:pPr algn="ctr"/>
            <a:r>
              <a:rPr lang="it-IT" altLang="it-IT" sz="800" b="1"/>
              <a:t>DB MISE</a:t>
            </a:r>
          </a:p>
          <a:p>
            <a:pPr algn="ctr"/>
            <a:r>
              <a:rPr lang="it-IT" altLang="it-IT" sz="800" b="1"/>
              <a:t>Fase 2</a:t>
            </a:r>
          </a:p>
        </p:txBody>
      </p:sp>
      <p:cxnSp>
        <p:nvCxnSpPr>
          <p:cNvPr id="60" name="Connettore 2 59"/>
          <p:cNvCxnSpPr/>
          <p:nvPr/>
        </p:nvCxnSpPr>
        <p:spPr>
          <a:xfrm>
            <a:off x="8388350" y="941388"/>
            <a:ext cx="42863" cy="229235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9493" name="Text Box 3"/>
          <p:cNvSpPr txBox="1">
            <a:spLocks noChangeArrowheads="1"/>
          </p:cNvSpPr>
          <p:nvPr/>
        </p:nvSpPr>
        <p:spPr bwMode="auto">
          <a:xfrm>
            <a:off x="125413" y="-33338"/>
            <a:ext cx="2214562" cy="307976"/>
          </a:xfrm>
          <a:prstGeom prst="rect">
            <a:avLst/>
          </a:prstGeom>
          <a:noFill/>
          <a:ln w="9525">
            <a:noFill/>
            <a:miter lim="800000"/>
            <a:headEnd/>
            <a:tailEnd/>
          </a:ln>
        </p:spPr>
        <p:txBody>
          <a:bodyPr wrap="none">
            <a:spAutoFit/>
          </a:bodyPr>
          <a:lstStyle/>
          <a:p>
            <a:pPr algn="ctr"/>
            <a:r>
              <a:rPr lang="it-IT" altLang="it-IT" sz="1400" b="1">
                <a:solidFill>
                  <a:srgbClr val="818A8F"/>
                </a:solidFill>
              </a:rPr>
              <a:t>ALLEGATO 3: Workflow</a:t>
            </a:r>
          </a:p>
        </p:txBody>
      </p:sp>
      <p:sp>
        <p:nvSpPr>
          <p:cNvPr id="19494" name="Line 47"/>
          <p:cNvSpPr>
            <a:spLocks noChangeShapeType="1"/>
          </p:cNvSpPr>
          <p:nvPr/>
        </p:nvSpPr>
        <p:spPr bwMode="auto">
          <a:xfrm flipH="1">
            <a:off x="3203575" y="908050"/>
            <a:ext cx="11113" cy="649288"/>
          </a:xfrm>
          <a:prstGeom prst="line">
            <a:avLst/>
          </a:prstGeom>
          <a:noFill/>
          <a:ln w="9525">
            <a:solidFill>
              <a:schemeClr val="tx1"/>
            </a:solidFill>
            <a:round/>
            <a:headEnd/>
            <a:tailEnd type="triangle" w="med" len="med"/>
          </a:ln>
        </p:spPr>
        <p:txBody>
          <a:bodyPr/>
          <a:lstStyle/>
          <a:p>
            <a:endParaRPr lang="it-IT"/>
          </a:p>
        </p:txBody>
      </p:sp>
      <p:sp>
        <p:nvSpPr>
          <p:cNvPr id="19495" name="Line 81"/>
          <p:cNvSpPr>
            <a:spLocks noChangeShapeType="1"/>
          </p:cNvSpPr>
          <p:nvPr/>
        </p:nvSpPr>
        <p:spPr bwMode="auto">
          <a:xfrm flipH="1" flipV="1">
            <a:off x="3790950" y="4619625"/>
            <a:ext cx="1758950" cy="0"/>
          </a:xfrm>
          <a:prstGeom prst="line">
            <a:avLst/>
          </a:prstGeom>
          <a:noFill/>
          <a:ln w="9525">
            <a:solidFill>
              <a:schemeClr val="tx1"/>
            </a:solidFill>
            <a:round/>
            <a:headEnd/>
            <a:tailEnd type="triangle" w="med" len="med"/>
          </a:ln>
        </p:spPr>
        <p:txBody>
          <a:bodyPr/>
          <a:lstStyle/>
          <a:p>
            <a:endParaRPr lang="it-IT"/>
          </a:p>
        </p:txBody>
      </p:sp>
      <p:sp>
        <p:nvSpPr>
          <p:cNvPr id="19496" name="Text Box 3"/>
          <p:cNvSpPr txBox="1">
            <a:spLocks noChangeArrowheads="1"/>
          </p:cNvSpPr>
          <p:nvPr/>
        </p:nvSpPr>
        <p:spPr bwMode="auto">
          <a:xfrm>
            <a:off x="-50800" y="439738"/>
            <a:ext cx="292100" cy="306387"/>
          </a:xfrm>
          <a:prstGeom prst="rect">
            <a:avLst/>
          </a:prstGeom>
          <a:noFill/>
          <a:ln w="9525">
            <a:noFill/>
            <a:miter lim="800000"/>
            <a:headEnd/>
            <a:tailEnd/>
          </a:ln>
        </p:spPr>
        <p:txBody>
          <a:bodyPr wrap="none">
            <a:spAutoFit/>
          </a:bodyPr>
          <a:lstStyle/>
          <a:p>
            <a:pPr algn="ctr"/>
            <a:r>
              <a:rPr lang="it-IT" altLang="it-IT" sz="1400" b="1"/>
              <a:t>T</a:t>
            </a:r>
          </a:p>
        </p:txBody>
      </p:sp>
      <p:cxnSp>
        <p:nvCxnSpPr>
          <p:cNvPr id="135" name="Connettore 2 134"/>
          <p:cNvCxnSpPr/>
          <p:nvPr/>
        </p:nvCxnSpPr>
        <p:spPr>
          <a:xfrm flipH="1">
            <a:off x="193675" y="527050"/>
            <a:ext cx="14288" cy="63309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9498" name="Text Box 3"/>
          <p:cNvSpPr txBox="1">
            <a:spLocks noChangeArrowheads="1"/>
          </p:cNvSpPr>
          <p:nvPr/>
        </p:nvSpPr>
        <p:spPr bwMode="auto">
          <a:xfrm>
            <a:off x="174625" y="454025"/>
            <a:ext cx="349250" cy="276225"/>
          </a:xfrm>
          <a:prstGeom prst="rect">
            <a:avLst/>
          </a:prstGeom>
          <a:noFill/>
          <a:ln w="9525">
            <a:noFill/>
            <a:miter lim="800000"/>
            <a:headEnd/>
            <a:tailEnd/>
          </a:ln>
        </p:spPr>
        <p:txBody>
          <a:bodyPr wrap="none">
            <a:spAutoFit/>
          </a:bodyPr>
          <a:lstStyle/>
          <a:p>
            <a:pPr algn="ctr"/>
            <a:r>
              <a:rPr lang="it-IT" altLang="it-IT" sz="1200"/>
              <a:t>T</a:t>
            </a:r>
            <a:r>
              <a:rPr lang="it-IT" altLang="it-IT" sz="1000"/>
              <a:t>0</a:t>
            </a:r>
            <a:endParaRPr lang="it-IT" altLang="it-IT" sz="1200"/>
          </a:p>
        </p:txBody>
      </p:sp>
      <p:sp>
        <p:nvSpPr>
          <p:cNvPr id="19499" name="AutoShape 17"/>
          <p:cNvSpPr>
            <a:spLocks noChangeArrowheads="1"/>
          </p:cNvSpPr>
          <p:nvPr/>
        </p:nvSpPr>
        <p:spPr bwMode="auto">
          <a:xfrm>
            <a:off x="2805113" y="4013200"/>
            <a:ext cx="890587" cy="420688"/>
          </a:xfrm>
          <a:prstGeom prst="flowChartDocument">
            <a:avLst/>
          </a:prstGeom>
          <a:solidFill>
            <a:srgbClr val="DDDDDD"/>
          </a:solidFill>
          <a:ln w="9525" algn="ctr">
            <a:solidFill>
              <a:srgbClr val="C0C0C0"/>
            </a:solidFill>
            <a:miter lim="800000"/>
            <a:headEnd/>
            <a:tailEnd/>
          </a:ln>
        </p:spPr>
        <p:txBody>
          <a:bodyPr wrap="none" anchor="ctr"/>
          <a:lstStyle/>
          <a:p>
            <a:pPr algn="ctr"/>
            <a:r>
              <a:rPr lang="it-IT" altLang="it-IT" sz="800"/>
              <a:t>Provvedimento </a:t>
            </a:r>
          </a:p>
          <a:p>
            <a:pPr algn="ctr"/>
            <a:r>
              <a:rPr lang="it-IT" altLang="it-IT" sz="800"/>
              <a:t>concessione </a:t>
            </a:r>
          </a:p>
        </p:txBody>
      </p:sp>
      <p:sp>
        <p:nvSpPr>
          <p:cNvPr id="19500" name="Line 47"/>
          <p:cNvSpPr>
            <a:spLocks noChangeShapeType="1"/>
          </p:cNvSpPr>
          <p:nvPr/>
        </p:nvSpPr>
        <p:spPr bwMode="auto">
          <a:xfrm flipH="1">
            <a:off x="5500688" y="908050"/>
            <a:ext cx="7937" cy="655638"/>
          </a:xfrm>
          <a:prstGeom prst="line">
            <a:avLst/>
          </a:prstGeom>
          <a:noFill/>
          <a:ln w="9525">
            <a:solidFill>
              <a:schemeClr val="tx1"/>
            </a:solidFill>
            <a:round/>
            <a:headEnd/>
            <a:tailEnd type="triangle" w="med" len="med"/>
          </a:ln>
        </p:spPr>
        <p:txBody>
          <a:bodyPr/>
          <a:lstStyle/>
          <a:p>
            <a:endParaRPr lang="it-IT"/>
          </a:p>
        </p:txBody>
      </p:sp>
      <p:sp>
        <p:nvSpPr>
          <p:cNvPr id="19501" name="Rectangle 20"/>
          <p:cNvSpPr>
            <a:spLocks noChangeArrowheads="1"/>
          </p:cNvSpPr>
          <p:nvPr/>
        </p:nvSpPr>
        <p:spPr bwMode="auto">
          <a:xfrm>
            <a:off x="4979988" y="2195513"/>
            <a:ext cx="1060450" cy="211137"/>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Acquisisce </a:t>
            </a:r>
          </a:p>
          <a:p>
            <a:pPr algn="ctr"/>
            <a:r>
              <a:rPr lang="it-IT" altLang="it-IT" sz="800"/>
              <a:t>Prenotazione</a:t>
            </a:r>
          </a:p>
        </p:txBody>
      </p:sp>
      <p:sp>
        <p:nvSpPr>
          <p:cNvPr id="19502" name="Rombo 105"/>
          <p:cNvSpPr>
            <a:spLocks noChangeArrowheads="1"/>
          </p:cNvSpPr>
          <p:nvPr/>
        </p:nvSpPr>
        <p:spPr bwMode="auto">
          <a:xfrm>
            <a:off x="2627313" y="5243513"/>
            <a:ext cx="928687" cy="373062"/>
          </a:xfrm>
          <a:prstGeom prst="diamond">
            <a:avLst/>
          </a:prstGeom>
          <a:solidFill>
            <a:srgbClr val="DDDDDD"/>
          </a:solidFill>
          <a:ln w="9525">
            <a:solidFill>
              <a:srgbClr val="C0C0C0"/>
            </a:solidFill>
            <a:miter lim="800000"/>
            <a:headEnd/>
            <a:tailEnd/>
          </a:ln>
        </p:spPr>
        <p:txBody>
          <a:bodyPr wrap="none" anchor="ctr"/>
          <a:lstStyle/>
          <a:p>
            <a:pPr algn="ctr"/>
            <a:r>
              <a:rPr lang="it-IT" altLang="it-IT" sz="800"/>
              <a:t>Modifica </a:t>
            </a:r>
          </a:p>
          <a:p>
            <a:pPr algn="ctr"/>
            <a:r>
              <a:rPr lang="it-IT" altLang="it-IT" sz="800"/>
              <a:t>Importo (P2)</a:t>
            </a:r>
          </a:p>
        </p:txBody>
      </p:sp>
      <p:sp>
        <p:nvSpPr>
          <p:cNvPr id="19503" name="Disco magnetico 107"/>
          <p:cNvSpPr>
            <a:spLocks noChangeArrowheads="1"/>
          </p:cNvSpPr>
          <p:nvPr/>
        </p:nvSpPr>
        <p:spPr bwMode="auto">
          <a:xfrm>
            <a:off x="8318500" y="5894388"/>
            <a:ext cx="514350" cy="295275"/>
          </a:xfrm>
          <a:prstGeom prst="flowChartMagneticDisk">
            <a:avLst/>
          </a:prstGeom>
          <a:solidFill>
            <a:srgbClr val="DDDDDD"/>
          </a:solidFill>
          <a:ln w="9525" algn="ctr">
            <a:solidFill>
              <a:srgbClr val="C0C0C0"/>
            </a:solidFill>
            <a:miter lim="800000"/>
            <a:headEnd/>
            <a:tailEnd/>
          </a:ln>
        </p:spPr>
        <p:txBody>
          <a:bodyPr wrap="none" anchor="ctr"/>
          <a:lstStyle/>
          <a:p>
            <a:pPr algn="ctr"/>
            <a:r>
              <a:rPr lang="it-IT" altLang="it-IT" sz="800" b="1"/>
              <a:t>DB MISE</a:t>
            </a:r>
          </a:p>
          <a:p>
            <a:pPr algn="ctr"/>
            <a:r>
              <a:rPr lang="it-IT" altLang="it-IT" sz="800" b="1"/>
              <a:t>Fase 3</a:t>
            </a:r>
          </a:p>
        </p:txBody>
      </p:sp>
      <p:sp>
        <p:nvSpPr>
          <p:cNvPr id="19504" name="Line 104"/>
          <p:cNvSpPr>
            <a:spLocks noChangeShapeType="1"/>
          </p:cNvSpPr>
          <p:nvPr/>
        </p:nvSpPr>
        <p:spPr bwMode="auto">
          <a:xfrm>
            <a:off x="1744663" y="5875338"/>
            <a:ext cx="5111750" cy="14287"/>
          </a:xfrm>
          <a:prstGeom prst="line">
            <a:avLst/>
          </a:prstGeom>
          <a:noFill/>
          <a:ln w="9525">
            <a:solidFill>
              <a:schemeClr val="tx1"/>
            </a:solidFill>
            <a:round/>
            <a:headEnd/>
            <a:tailEnd type="triangle" w="med" len="med"/>
          </a:ln>
        </p:spPr>
        <p:txBody>
          <a:bodyPr/>
          <a:lstStyle/>
          <a:p>
            <a:endParaRPr lang="it-IT"/>
          </a:p>
        </p:txBody>
      </p:sp>
      <p:cxnSp>
        <p:nvCxnSpPr>
          <p:cNvPr id="141" name="Connettore 2 140"/>
          <p:cNvCxnSpPr/>
          <p:nvPr/>
        </p:nvCxnSpPr>
        <p:spPr>
          <a:xfrm flipH="1">
            <a:off x="8388350" y="3633788"/>
            <a:ext cx="25400" cy="22606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9506" name="Rectangle 20"/>
          <p:cNvSpPr>
            <a:spLocks noChangeArrowheads="1"/>
          </p:cNvSpPr>
          <p:nvPr/>
        </p:nvSpPr>
        <p:spPr bwMode="auto">
          <a:xfrm>
            <a:off x="7262813" y="6432550"/>
            <a:ext cx="857250" cy="382588"/>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Eroga il contributo</a:t>
            </a:r>
          </a:p>
        </p:txBody>
      </p:sp>
      <p:sp>
        <p:nvSpPr>
          <p:cNvPr id="19507" name="Rectangle 20"/>
          <p:cNvSpPr>
            <a:spLocks noChangeArrowheads="1"/>
          </p:cNvSpPr>
          <p:nvPr/>
        </p:nvSpPr>
        <p:spPr bwMode="auto">
          <a:xfrm>
            <a:off x="2633663" y="6051550"/>
            <a:ext cx="1177925" cy="550863"/>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Segnala eventuale </a:t>
            </a:r>
          </a:p>
          <a:p>
            <a:pPr algn="ctr"/>
            <a:r>
              <a:rPr lang="it-IT" altLang="it-IT" sz="800"/>
              <a:t>mancato rispetto da </a:t>
            </a:r>
          </a:p>
          <a:p>
            <a:pPr algn="ctr"/>
            <a:r>
              <a:rPr lang="it-IT" altLang="it-IT" sz="800"/>
              <a:t>parte della PMI delle</a:t>
            </a:r>
          </a:p>
          <a:p>
            <a:pPr algn="ctr"/>
            <a:r>
              <a:rPr lang="it-IT" altLang="it-IT" sz="800"/>
              <a:t> condizioni di rimborso</a:t>
            </a:r>
          </a:p>
        </p:txBody>
      </p:sp>
      <p:sp>
        <p:nvSpPr>
          <p:cNvPr id="19508" name="Rectangle 20"/>
          <p:cNvSpPr>
            <a:spLocks noChangeArrowheads="1"/>
          </p:cNvSpPr>
          <p:nvPr/>
        </p:nvSpPr>
        <p:spPr bwMode="auto">
          <a:xfrm>
            <a:off x="7251700" y="4968875"/>
            <a:ext cx="857250" cy="593725"/>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Modifica </a:t>
            </a:r>
          </a:p>
          <a:p>
            <a:pPr algn="ctr"/>
            <a:r>
              <a:rPr lang="it-IT" altLang="it-IT" sz="800"/>
              <a:t>provvedimento </a:t>
            </a:r>
          </a:p>
          <a:p>
            <a:pPr algn="ctr"/>
            <a:r>
              <a:rPr lang="it-IT" altLang="it-IT" sz="800"/>
              <a:t>di concessione</a:t>
            </a:r>
          </a:p>
          <a:p>
            <a:pPr algn="ctr"/>
            <a:r>
              <a:rPr lang="it-IT" altLang="it-IT" sz="800"/>
              <a:t>e di impegno</a:t>
            </a:r>
          </a:p>
        </p:txBody>
      </p:sp>
      <p:sp>
        <p:nvSpPr>
          <p:cNvPr id="19509" name="AutoShape 17"/>
          <p:cNvSpPr>
            <a:spLocks noChangeArrowheads="1"/>
          </p:cNvSpPr>
          <p:nvPr/>
        </p:nvSpPr>
        <p:spPr bwMode="auto">
          <a:xfrm>
            <a:off x="835025" y="5507038"/>
            <a:ext cx="901700" cy="469900"/>
          </a:xfrm>
          <a:prstGeom prst="flowChartDocument">
            <a:avLst/>
          </a:prstGeom>
          <a:solidFill>
            <a:srgbClr val="DDDDDD"/>
          </a:solidFill>
          <a:ln w="9525" algn="ctr">
            <a:solidFill>
              <a:srgbClr val="C0C0C0"/>
            </a:solidFill>
            <a:miter lim="800000"/>
            <a:headEnd/>
            <a:tailEnd/>
          </a:ln>
        </p:spPr>
        <p:txBody>
          <a:bodyPr wrap="none" anchor="ctr"/>
          <a:lstStyle/>
          <a:p>
            <a:pPr algn="ctr"/>
            <a:r>
              <a:rPr lang="it-IT" altLang="it-IT" sz="800"/>
              <a:t>Dichiarazione su</a:t>
            </a:r>
          </a:p>
          <a:p>
            <a:pPr algn="ctr"/>
            <a:r>
              <a:rPr lang="it-IT" altLang="it-IT" sz="800"/>
              <a:t> conclusione</a:t>
            </a:r>
          </a:p>
          <a:p>
            <a:pPr algn="ctr"/>
            <a:r>
              <a:rPr lang="it-IT" altLang="it-IT" sz="800"/>
              <a:t>investimento</a:t>
            </a:r>
          </a:p>
        </p:txBody>
      </p:sp>
      <p:sp>
        <p:nvSpPr>
          <p:cNvPr id="19510" name="Rectangle 20"/>
          <p:cNvSpPr>
            <a:spLocks noChangeArrowheads="1"/>
          </p:cNvSpPr>
          <p:nvPr/>
        </p:nvSpPr>
        <p:spPr bwMode="auto">
          <a:xfrm>
            <a:off x="7259638" y="5851525"/>
            <a:ext cx="857250" cy="382588"/>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Revoche</a:t>
            </a:r>
          </a:p>
        </p:txBody>
      </p:sp>
      <p:sp>
        <p:nvSpPr>
          <p:cNvPr id="19511" name="Rombo 162"/>
          <p:cNvSpPr>
            <a:spLocks noChangeArrowheads="1"/>
          </p:cNvSpPr>
          <p:nvPr/>
        </p:nvSpPr>
        <p:spPr bwMode="auto">
          <a:xfrm>
            <a:off x="6697663" y="5654675"/>
            <a:ext cx="617537" cy="273050"/>
          </a:xfrm>
          <a:prstGeom prst="diamond">
            <a:avLst/>
          </a:prstGeom>
          <a:solidFill>
            <a:srgbClr val="DDDDDD"/>
          </a:solidFill>
          <a:ln w="9525">
            <a:solidFill>
              <a:srgbClr val="C0C0C0"/>
            </a:solidFill>
            <a:miter lim="800000"/>
            <a:headEnd/>
            <a:tailEnd/>
          </a:ln>
        </p:spPr>
        <p:txBody>
          <a:bodyPr wrap="none" anchor="ctr"/>
          <a:lstStyle/>
          <a:p>
            <a:pPr algn="ctr"/>
            <a:r>
              <a:rPr lang="it-IT" altLang="it-IT" sz="800"/>
              <a:t>Conforme</a:t>
            </a:r>
          </a:p>
        </p:txBody>
      </p:sp>
      <p:sp>
        <p:nvSpPr>
          <p:cNvPr id="19512" name="Rombo 164"/>
          <p:cNvSpPr>
            <a:spLocks noChangeArrowheads="1"/>
          </p:cNvSpPr>
          <p:nvPr/>
        </p:nvSpPr>
        <p:spPr bwMode="auto">
          <a:xfrm>
            <a:off x="3933825" y="6129338"/>
            <a:ext cx="809625" cy="314325"/>
          </a:xfrm>
          <a:prstGeom prst="diamond">
            <a:avLst/>
          </a:prstGeom>
          <a:solidFill>
            <a:srgbClr val="DDDDDD"/>
          </a:solidFill>
          <a:ln w="9525">
            <a:solidFill>
              <a:srgbClr val="C0C0C0"/>
            </a:solidFill>
            <a:miter lim="800000"/>
            <a:headEnd/>
            <a:tailEnd/>
          </a:ln>
        </p:spPr>
        <p:txBody>
          <a:bodyPr wrap="none" anchor="ctr"/>
          <a:lstStyle/>
          <a:p>
            <a:pPr algn="ctr"/>
            <a:r>
              <a:rPr lang="it-IT" altLang="it-IT" sz="800"/>
              <a:t>Si</a:t>
            </a:r>
          </a:p>
        </p:txBody>
      </p:sp>
      <p:sp>
        <p:nvSpPr>
          <p:cNvPr id="19513" name="Rectangle 20"/>
          <p:cNvSpPr>
            <a:spLocks noChangeArrowheads="1"/>
          </p:cNvSpPr>
          <p:nvPr/>
        </p:nvSpPr>
        <p:spPr bwMode="auto">
          <a:xfrm>
            <a:off x="831850" y="6003925"/>
            <a:ext cx="893763" cy="407988"/>
          </a:xfrm>
          <a:prstGeom prst="rect">
            <a:avLst/>
          </a:prstGeom>
          <a:solidFill>
            <a:srgbClr val="DDDDDD"/>
          </a:solidFill>
          <a:ln w="9525" algn="ctr">
            <a:solidFill>
              <a:srgbClr val="C0C0C0"/>
            </a:solidFill>
            <a:miter lim="800000"/>
            <a:headEnd/>
            <a:tailEnd/>
          </a:ln>
        </p:spPr>
        <p:txBody>
          <a:bodyPr wrap="none" anchor="ctr"/>
          <a:lstStyle/>
          <a:p>
            <a:pPr algn="ctr"/>
            <a:r>
              <a:rPr lang="it-IT" altLang="it-IT" sz="800"/>
              <a:t>Rimborsa</a:t>
            </a:r>
          </a:p>
        </p:txBody>
      </p:sp>
      <p:sp>
        <p:nvSpPr>
          <p:cNvPr id="19514" name="Line 56"/>
          <p:cNvSpPr>
            <a:spLocks noChangeShapeType="1"/>
          </p:cNvSpPr>
          <p:nvPr/>
        </p:nvSpPr>
        <p:spPr bwMode="auto">
          <a:xfrm>
            <a:off x="5540375" y="3451225"/>
            <a:ext cx="9525" cy="1168400"/>
          </a:xfrm>
          <a:prstGeom prst="line">
            <a:avLst/>
          </a:prstGeom>
          <a:noFill/>
          <a:ln w="9525">
            <a:solidFill>
              <a:schemeClr val="tx1"/>
            </a:solidFill>
            <a:round/>
            <a:headEnd/>
            <a:tailEnd/>
          </a:ln>
        </p:spPr>
        <p:txBody>
          <a:bodyPr/>
          <a:lstStyle/>
          <a:p>
            <a:endParaRPr lang="it-IT"/>
          </a:p>
        </p:txBody>
      </p:sp>
      <p:sp>
        <p:nvSpPr>
          <p:cNvPr id="19515" name="Line 46"/>
          <p:cNvSpPr>
            <a:spLocks noChangeShapeType="1"/>
          </p:cNvSpPr>
          <p:nvPr/>
        </p:nvSpPr>
        <p:spPr bwMode="auto">
          <a:xfrm flipV="1">
            <a:off x="5578475" y="4386263"/>
            <a:ext cx="1624013" cy="1587"/>
          </a:xfrm>
          <a:prstGeom prst="line">
            <a:avLst/>
          </a:prstGeom>
          <a:noFill/>
          <a:ln w="9525">
            <a:solidFill>
              <a:schemeClr val="tx1"/>
            </a:solidFill>
            <a:round/>
            <a:headEnd/>
            <a:tailEnd/>
          </a:ln>
        </p:spPr>
        <p:txBody>
          <a:bodyPr/>
          <a:lstStyle/>
          <a:p>
            <a:endParaRPr lang="it-IT"/>
          </a:p>
        </p:txBody>
      </p:sp>
      <p:sp>
        <p:nvSpPr>
          <p:cNvPr id="178" name="Arco 177"/>
          <p:cNvSpPr/>
          <p:nvPr/>
        </p:nvSpPr>
        <p:spPr>
          <a:xfrm>
            <a:off x="5481638" y="4294188"/>
            <a:ext cx="96837" cy="185737"/>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800"/>
          </a:p>
        </p:txBody>
      </p:sp>
      <p:sp>
        <p:nvSpPr>
          <p:cNvPr id="19517" name="Line 105"/>
          <p:cNvSpPr>
            <a:spLocks noChangeShapeType="1"/>
          </p:cNvSpPr>
          <p:nvPr/>
        </p:nvSpPr>
        <p:spPr bwMode="auto">
          <a:xfrm flipH="1">
            <a:off x="3709988" y="4289425"/>
            <a:ext cx="1812925" cy="4763"/>
          </a:xfrm>
          <a:prstGeom prst="line">
            <a:avLst/>
          </a:prstGeom>
          <a:noFill/>
          <a:ln w="9525">
            <a:solidFill>
              <a:schemeClr val="tx1"/>
            </a:solidFill>
            <a:round/>
            <a:headEnd/>
            <a:tailEnd type="triangle" w="med" len="med"/>
          </a:ln>
        </p:spPr>
        <p:txBody>
          <a:bodyPr/>
          <a:lstStyle/>
          <a:p>
            <a:endParaRPr lang="it-IT"/>
          </a:p>
        </p:txBody>
      </p:sp>
      <p:sp>
        <p:nvSpPr>
          <p:cNvPr id="19518" name="Line 105"/>
          <p:cNvSpPr>
            <a:spLocks noChangeShapeType="1"/>
          </p:cNvSpPr>
          <p:nvPr/>
        </p:nvSpPr>
        <p:spPr bwMode="auto">
          <a:xfrm flipH="1">
            <a:off x="1662113" y="4479925"/>
            <a:ext cx="3867150" cy="0"/>
          </a:xfrm>
          <a:prstGeom prst="line">
            <a:avLst/>
          </a:prstGeom>
          <a:noFill/>
          <a:ln w="9525">
            <a:solidFill>
              <a:schemeClr val="tx1"/>
            </a:solidFill>
            <a:round/>
            <a:headEnd/>
            <a:tailEnd type="triangle" w="med" len="med"/>
          </a:ln>
        </p:spPr>
        <p:txBody>
          <a:bodyPr/>
          <a:lstStyle/>
          <a:p>
            <a:endParaRPr lang="it-IT"/>
          </a:p>
        </p:txBody>
      </p:sp>
      <p:sp>
        <p:nvSpPr>
          <p:cNvPr id="19519" name="Line 105"/>
          <p:cNvSpPr>
            <a:spLocks noChangeShapeType="1"/>
          </p:cNvSpPr>
          <p:nvPr/>
        </p:nvSpPr>
        <p:spPr bwMode="auto">
          <a:xfrm flipH="1">
            <a:off x="1662113" y="4781550"/>
            <a:ext cx="1038225" cy="0"/>
          </a:xfrm>
          <a:prstGeom prst="line">
            <a:avLst/>
          </a:prstGeom>
          <a:noFill/>
          <a:ln w="9525">
            <a:solidFill>
              <a:schemeClr val="tx1"/>
            </a:solidFill>
            <a:round/>
            <a:headEnd/>
            <a:tailEnd type="triangle" w="med" len="med"/>
          </a:ln>
        </p:spPr>
        <p:txBody>
          <a:bodyPr/>
          <a:lstStyle/>
          <a:p>
            <a:endParaRPr lang="it-IT"/>
          </a:p>
        </p:txBody>
      </p:sp>
      <p:sp>
        <p:nvSpPr>
          <p:cNvPr id="19520" name="CasellaDiTesto 183"/>
          <p:cNvSpPr txBox="1">
            <a:spLocks noChangeArrowheads="1"/>
          </p:cNvSpPr>
          <p:nvPr/>
        </p:nvSpPr>
        <p:spPr bwMode="auto">
          <a:xfrm>
            <a:off x="3463925" y="5256213"/>
            <a:ext cx="379413" cy="214312"/>
          </a:xfrm>
          <a:prstGeom prst="rect">
            <a:avLst/>
          </a:prstGeom>
          <a:noFill/>
          <a:ln w="9525">
            <a:noFill/>
            <a:miter lim="800000"/>
            <a:headEnd/>
            <a:tailEnd/>
          </a:ln>
        </p:spPr>
        <p:txBody>
          <a:bodyPr>
            <a:spAutoFit/>
          </a:bodyPr>
          <a:lstStyle/>
          <a:p>
            <a:r>
              <a:rPr lang="it-IT" altLang="it-IT" sz="800"/>
              <a:t>si</a:t>
            </a:r>
          </a:p>
        </p:txBody>
      </p:sp>
      <p:sp>
        <p:nvSpPr>
          <p:cNvPr id="19521" name="Line 104"/>
          <p:cNvSpPr>
            <a:spLocks noChangeShapeType="1"/>
          </p:cNvSpPr>
          <p:nvPr/>
        </p:nvSpPr>
        <p:spPr bwMode="auto">
          <a:xfrm>
            <a:off x="3560763" y="5424488"/>
            <a:ext cx="149225" cy="0"/>
          </a:xfrm>
          <a:prstGeom prst="line">
            <a:avLst/>
          </a:prstGeom>
          <a:noFill/>
          <a:ln w="9525">
            <a:solidFill>
              <a:schemeClr val="tx1"/>
            </a:solidFill>
            <a:round/>
            <a:headEnd/>
            <a:tailEnd type="triangle" w="med" len="med"/>
          </a:ln>
        </p:spPr>
        <p:txBody>
          <a:bodyPr/>
          <a:lstStyle/>
          <a:p>
            <a:endParaRPr lang="it-IT"/>
          </a:p>
        </p:txBody>
      </p:sp>
      <p:sp>
        <p:nvSpPr>
          <p:cNvPr id="19522" name="Line 47"/>
          <p:cNvSpPr>
            <a:spLocks noChangeShapeType="1"/>
          </p:cNvSpPr>
          <p:nvPr/>
        </p:nvSpPr>
        <p:spPr bwMode="auto">
          <a:xfrm>
            <a:off x="3092450" y="4968875"/>
            <a:ext cx="0" cy="292100"/>
          </a:xfrm>
          <a:prstGeom prst="line">
            <a:avLst/>
          </a:prstGeom>
          <a:noFill/>
          <a:ln w="9525">
            <a:solidFill>
              <a:schemeClr val="tx1"/>
            </a:solidFill>
            <a:round/>
            <a:headEnd/>
            <a:tailEnd type="triangle" w="med" len="med"/>
          </a:ln>
        </p:spPr>
        <p:txBody>
          <a:bodyPr/>
          <a:lstStyle/>
          <a:p>
            <a:endParaRPr lang="it-IT"/>
          </a:p>
        </p:txBody>
      </p:sp>
      <p:sp>
        <p:nvSpPr>
          <p:cNvPr id="19523" name="Line 104"/>
          <p:cNvSpPr>
            <a:spLocks noChangeShapeType="1"/>
          </p:cNvSpPr>
          <p:nvPr/>
        </p:nvSpPr>
        <p:spPr bwMode="auto">
          <a:xfrm flipV="1">
            <a:off x="4379913" y="5395913"/>
            <a:ext cx="2857500" cy="6350"/>
          </a:xfrm>
          <a:prstGeom prst="line">
            <a:avLst/>
          </a:prstGeom>
          <a:noFill/>
          <a:ln w="9525">
            <a:solidFill>
              <a:schemeClr val="tx1"/>
            </a:solidFill>
            <a:round/>
            <a:headEnd/>
            <a:tailEnd type="triangle" w="med" len="med"/>
          </a:ln>
        </p:spPr>
        <p:txBody>
          <a:bodyPr/>
          <a:lstStyle/>
          <a:p>
            <a:endParaRPr lang="it-IT"/>
          </a:p>
        </p:txBody>
      </p:sp>
      <p:sp>
        <p:nvSpPr>
          <p:cNvPr id="188" name="Rectangle 20"/>
          <p:cNvSpPr>
            <a:spLocks noChangeArrowheads="1"/>
          </p:cNvSpPr>
          <p:nvPr/>
        </p:nvSpPr>
        <p:spPr bwMode="auto">
          <a:xfrm>
            <a:off x="831850" y="6442075"/>
            <a:ext cx="908050" cy="406400"/>
          </a:xfrm>
          <a:prstGeom prst="rect">
            <a:avLst/>
          </a:prstGeom>
          <a:solidFill>
            <a:schemeClr val="tx2">
              <a:lumMod val="60000"/>
              <a:lumOff val="40000"/>
            </a:schemeClr>
          </a:solidFill>
          <a:ln w="9525" algn="ctr">
            <a:solidFill>
              <a:srgbClr val="C0C0C0"/>
            </a:solidFill>
            <a:miter lim="800000"/>
            <a:headEnd/>
            <a:tailEnd/>
          </a:ln>
          <a:effectLst/>
          <a:extLst/>
        </p:spPr>
        <p:txBody>
          <a:bodyPr wrap="none" anchor="ctr"/>
          <a:lstStyle/>
          <a:p>
            <a:pPr algn="ctr">
              <a:defRPr/>
            </a:pPr>
            <a:r>
              <a:rPr lang="it-IT" altLang="it-IT" sz="800" b="1" dirty="0">
                <a:solidFill>
                  <a:srgbClr val="F8F8F8"/>
                </a:solidFill>
              </a:rPr>
              <a:t>Riceve contributo</a:t>
            </a:r>
          </a:p>
        </p:txBody>
      </p:sp>
      <p:sp>
        <p:nvSpPr>
          <p:cNvPr id="19525" name="Line 104"/>
          <p:cNvSpPr>
            <a:spLocks noChangeShapeType="1"/>
          </p:cNvSpPr>
          <p:nvPr/>
        </p:nvSpPr>
        <p:spPr bwMode="auto">
          <a:xfrm>
            <a:off x="1725613" y="6256338"/>
            <a:ext cx="893762" cy="6350"/>
          </a:xfrm>
          <a:prstGeom prst="line">
            <a:avLst/>
          </a:prstGeom>
          <a:noFill/>
          <a:ln w="9525">
            <a:solidFill>
              <a:schemeClr val="tx1"/>
            </a:solidFill>
            <a:round/>
            <a:headEnd/>
            <a:tailEnd type="triangle" w="med" len="med"/>
          </a:ln>
        </p:spPr>
        <p:txBody>
          <a:bodyPr/>
          <a:lstStyle/>
          <a:p>
            <a:endParaRPr lang="it-IT"/>
          </a:p>
        </p:txBody>
      </p:sp>
      <p:sp>
        <p:nvSpPr>
          <p:cNvPr id="19526" name="Line 104"/>
          <p:cNvSpPr>
            <a:spLocks noChangeShapeType="1"/>
          </p:cNvSpPr>
          <p:nvPr/>
        </p:nvSpPr>
        <p:spPr bwMode="auto">
          <a:xfrm>
            <a:off x="4740275" y="6118225"/>
            <a:ext cx="2522538" cy="17463"/>
          </a:xfrm>
          <a:prstGeom prst="line">
            <a:avLst/>
          </a:prstGeom>
          <a:noFill/>
          <a:ln w="9525">
            <a:solidFill>
              <a:schemeClr val="tx1"/>
            </a:solidFill>
            <a:round/>
            <a:headEnd/>
            <a:tailEnd type="triangle" w="med" len="med"/>
          </a:ln>
        </p:spPr>
        <p:txBody>
          <a:bodyPr/>
          <a:lstStyle/>
          <a:p>
            <a:endParaRPr lang="it-IT"/>
          </a:p>
        </p:txBody>
      </p:sp>
      <p:sp>
        <p:nvSpPr>
          <p:cNvPr id="19527" name="Line 105"/>
          <p:cNvSpPr>
            <a:spLocks noChangeShapeType="1"/>
          </p:cNvSpPr>
          <p:nvPr/>
        </p:nvSpPr>
        <p:spPr bwMode="auto">
          <a:xfrm flipH="1" flipV="1">
            <a:off x="1768475" y="6669088"/>
            <a:ext cx="5464175" cy="20637"/>
          </a:xfrm>
          <a:prstGeom prst="line">
            <a:avLst/>
          </a:prstGeom>
          <a:noFill/>
          <a:ln w="9525">
            <a:solidFill>
              <a:schemeClr val="tx1"/>
            </a:solidFill>
            <a:round/>
            <a:headEnd/>
            <a:tailEnd type="triangle" w="med" len="med"/>
          </a:ln>
        </p:spPr>
        <p:txBody>
          <a:bodyPr/>
          <a:lstStyle/>
          <a:p>
            <a:endParaRPr lang="it-IT"/>
          </a:p>
        </p:txBody>
      </p:sp>
      <p:sp>
        <p:nvSpPr>
          <p:cNvPr id="19528" name="CasellaDiTesto 191"/>
          <p:cNvSpPr txBox="1">
            <a:spLocks noChangeArrowheads="1"/>
          </p:cNvSpPr>
          <p:nvPr/>
        </p:nvSpPr>
        <p:spPr bwMode="auto">
          <a:xfrm>
            <a:off x="6927850" y="5889625"/>
            <a:ext cx="457200" cy="215900"/>
          </a:xfrm>
          <a:prstGeom prst="rect">
            <a:avLst/>
          </a:prstGeom>
          <a:noFill/>
          <a:ln w="9525">
            <a:noFill/>
            <a:miter lim="800000"/>
            <a:headEnd/>
            <a:tailEnd/>
          </a:ln>
        </p:spPr>
        <p:txBody>
          <a:bodyPr>
            <a:spAutoFit/>
          </a:bodyPr>
          <a:lstStyle/>
          <a:p>
            <a:r>
              <a:rPr lang="it-IT" altLang="it-IT" sz="800"/>
              <a:t>no</a:t>
            </a:r>
          </a:p>
        </p:txBody>
      </p:sp>
      <p:cxnSp>
        <p:nvCxnSpPr>
          <p:cNvPr id="44" name="Connettore 4 43"/>
          <p:cNvCxnSpPr>
            <a:stCxn id="19511" idx="2"/>
            <a:endCxn id="19506" idx="1"/>
          </p:cNvCxnSpPr>
          <p:nvPr/>
        </p:nvCxnSpPr>
        <p:spPr>
          <a:xfrm rot="16200000" flipH="1">
            <a:off x="6786562" y="6148388"/>
            <a:ext cx="696913" cy="255588"/>
          </a:xfrm>
          <a:prstGeom prst="bentConnector2">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9530" name="CasellaDiTesto 192"/>
          <p:cNvSpPr txBox="1">
            <a:spLocks noChangeArrowheads="1"/>
          </p:cNvSpPr>
          <p:nvPr/>
        </p:nvSpPr>
        <p:spPr bwMode="auto">
          <a:xfrm>
            <a:off x="6973888" y="6473825"/>
            <a:ext cx="457200" cy="215900"/>
          </a:xfrm>
          <a:prstGeom prst="rect">
            <a:avLst/>
          </a:prstGeom>
          <a:noFill/>
          <a:ln w="9525">
            <a:noFill/>
            <a:miter lim="800000"/>
            <a:headEnd/>
            <a:tailEnd/>
          </a:ln>
        </p:spPr>
        <p:txBody>
          <a:bodyPr>
            <a:spAutoFit/>
          </a:bodyPr>
          <a:lstStyle/>
          <a:p>
            <a:r>
              <a:rPr lang="it-IT" altLang="it-IT" sz="800"/>
              <a:t>si</a:t>
            </a:r>
          </a:p>
        </p:txBody>
      </p:sp>
      <p:cxnSp>
        <p:nvCxnSpPr>
          <p:cNvPr id="46" name="Connettore 1 45"/>
          <p:cNvCxnSpPr>
            <a:stCxn id="19508" idx="2"/>
            <a:endCxn id="19510" idx="0"/>
          </p:cNvCxnSpPr>
          <p:nvPr/>
        </p:nvCxnSpPr>
        <p:spPr>
          <a:xfrm>
            <a:off x="7680325" y="5562600"/>
            <a:ext cx="7938" cy="288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nettore 4 47"/>
          <p:cNvCxnSpPr/>
          <p:nvPr/>
        </p:nvCxnSpPr>
        <p:spPr>
          <a:xfrm rot="16200000" flipH="1">
            <a:off x="7600157" y="6331744"/>
            <a:ext cx="198437" cy="3175"/>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9533" name="Disco magnetico 193"/>
          <p:cNvSpPr>
            <a:spLocks noChangeArrowheads="1"/>
          </p:cNvSpPr>
          <p:nvPr/>
        </p:nvSpPr>
        <p:spPr bwMode="auto">
          <a:xfrm>
            <a:off x="8301038" y="539750"/>
            <a:ext cx="515937" cy="401638"/>
          </a:xfrm>
          <a:prstGeom prst="flowChartMagneticDisk">
            <a:avLst/>
          </a:prstGeom>
          <a:solidFill>
            <a:srgbClr val="DDDDDD"/>
          </a:solidFill>
          <a:ln w="9525" algn="ctr">
            <a:solidFill>
              <a:srgbClr val="C0C0C0"/>
            </a:solidFill>
            <a:miter lim="800000"/>
            <a:headEnd/>
            <a:tailEnd/>
          </a:ln>
        </p:spPr>
        <p:txBody>
          <a:bodyPr wrap="none" anchor="ctr"/>
          <a:lstStyle/>
          <a:p>
            <a:pPr algn="ctr"/>
            <a:r>
              <a:rPr lang="it-IT" altLang="it-IT" sz="800" b="1"/>
              <a:t>DB MISE</a:t>
            </a:r>
          </a:p>
          <a:p>
            <a:pPr algn="ctr"/>
            <a:r>
              <a:rPr lang="it-IT" altLang="it-IT" sz="800" b="1"/>
              <a:t>Fase 1</a:t>
            </a:r>
          </a:p>
        </p:txBody>
      </p:sp>
      <p:cxnSp>
        <p:nvCxnSpPr>
          <p:cNvPr id="54" name="Connettore 4 53"/>
          <p:cNvCxnSpPr>
            <a:stCxn id="19487" idx="3"/>
            <a:endCxn id="19491" idx="2"/>
          </p:cNvCxnSpPr>
          <p:nvPr/>
        </p:nvCxnSpPr>
        <p:spPr>
          <a:xfrm>
            <a:off x="8077200" y="3263900"/>
            <a:ext cx="265113" cy="169863"/>
          </a:xfrm>
          <a:prstGeom prst="bentConnector3">
            <a:avLst>
              <a:gd name="adj1" fmla="val 50000"/>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95" name="Connettore 4 194"/>
          <p:cNvCxnSpPr>
            <a:endCxn id="19533" idx="2"/>
          </p:cNvCxnSpPr>
          <p:nvPr/>
        </p:nvCxnSpPr>
        <p:spPr>
          <a:xfrm>
            <a:off x="8221663" y="708025"/>
            <a:ext cx="79375" cy="33338"/>
          </a:xfrm>
          <a:prstGeom prst="bentConnector3">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9536" name="Line 104"/>
          <p:cNvSpPr>
            <a:spLocks noChangeShapeType="1"/>
          </p:cNvSpPr>
          <p:nvPr/>
        </p:nvSpPr>
        <p:spPr bwMode="auto">
          <a:xfrm flipV="1">
            <a:off x="3819525" y="6294438"/>
            <a:ext cx="153988" cy="0"/>
          </a:xfrm>
          <a:prstGeom prst="line">
            <a:avLst/>
          </a:prstGeom>
          <a:noFill/>
          <a:ln w="9525">
            <a:solidFill>
              <a:schemeClr val="tx1"/>
            </a:solidFill>
            <a:round/>
            <a:headEnd/>
            <a:tailEnd type="triangle" w="med" len="med"/>
          </a:ln>
        </p:spPr>
        <p:txBody>
          <a:bodyPr/>
          <a:lstStyle/>
          <a:p>
            <a:endParaRPr lang="it-IT"/>
          </a:p>
        </p:txBody>
      </p:sp>
      <p:cxnSp>
        <p:nvCxnSpPr>
          <p:cNvPr id="116" name="Connettore 4 115"/>
          <p:cNvCxnSpPr/>
          <p:nvPr/>
        </p:nvCxnSpPr>
        <p:spPr>
          <a:xfrm>
            <a:off x="7027863" y="5927725"/>
            <a:ext cx="231775" cy="112713"/>
          </a:xfrm>
          <a:prstGeom prst="bentConnector3">
            <a:avLst>
              <a:gd name="adj1" fmla="val 50000"/>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19" name="Arco 118"/>
          <p:cNvSpPr/>
          <p:nvPr/>
        </p:nvSpPr>
        <p:spPr>
          <a:xfrm flipV="1">
            <a:off x="5481638" y="4292600"/>
            <a:ext cx="95250" cy="187325"/>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800"/>
          </a:p>
        </p:txBody>
      </p:sp>
      <p:sp>
        <p:nvSpPr>
          <p:cNvPr id="19539" name="Line 56"/>
          <p:cNvSpPr>
            <a:spLocks noChangeShapeType="1"/>
          </p:cNvSpPr>
          <p:nvPr/>
        </p:nvSpPr>
        <p:spPr bwMode="auto">
          <a:xfrm>
            <a:off x="5508625" y="2401888"/>
            <a:ext cx="0" cy="80962"/>
          </a:xfrm>
          <a:prstGeom prst="line">
            <a:avLst/>
          </a:prstGeom>
          <a:noFill/>
          <a:ln w="9525">
            <a:solidFill>
              <a:schemeClr val="tx1"/>
            </a:solidFill>
            <a:round/>
            <a:headEnd/>
            <a:tailEnd/>
          </a:ln>
        </p:spPr>
        <p:txBody>
          <a:bodyPr/>
          <a:lstStyle/>
          <a:p>
            <a:endParaRPr lang="it-IT"/>
          </a:p>
        </p:txBody>
      </p:sp>
      <p:sp>
        <p:nvSpPr>
          <p:cNvPr id="19540" name="Line 56"/>
          <p:cNvSpPr>
            <a:spLocks noChangeShapeType="1"/>
          </p:cNvSpPr>
          <p:nvPr/>
        </p:nvSpPr>
        <p:spPr bwMode="auto">
          <a:xfrm>
            <a:off x="3276600" y="2852738"/>
            <a:ext cx="0" cy="82550"/>
          </a:xfrm>
          <a:prstGeom prst="line">
            <a:avLst/>
          </a:prstGeom>
          <a:noFill/>
          <a:ln w="9525">
            <a:solidFill>
              <a:schemeClr val="tx1"/>
            </a:solidFill>
            <a:round/>
            <a:headEnd/>
            <a:tailEnd/>
          </a:ln>
        </p:spPr>
        <p:txBody>
          <a:bodyPr/>
          <a:lstStyle/>
          <a:p>
            <a:endParaRPr lang="it-IT"/>
          </a:p>
        </p:txBody>
      </p:sp>
      <p:sp>
        <p:nvSpPr>
          <p:cNvPr id="19541" name="Line 56"/>
          <p:cNvSpPr>
            <a:spLocks noChangeShapeType="1"/>
          </p:cNvSpPr>
          <p:nvPr/>
        </p:nvSpPr>
        <p:spPr bwMode="auto">
          <a:xfrm>
            <a:off x="3294063" y="3417888"/>
            <a:ext cx="0" cy="47625"/>
          </a:xfrm>
          <a:prstGeom prst="line">
            <a:avLst/>
          </a:prstGeom>
          <a:noFill/>
          <a:ln w="9525">
            <a:solidFill>
              <a:schemeClr val="tx1"/>
            </a:solidFill>
            <a:round/>
            <a:headEnd/>
            <a:tailEnd/>
          </a:ln>
        </p:spPr>
        <p:txBody>
          <a:bodyPr/>
          <a:lstStyle/>
          <a:p>
            <a:endParaRPr lang="it-IT"/>
          </a:p>
        </p:txBody>
      </p:sp>
      <p:sp>
        <p:nvSpPr>
          <p:cNvPr id="19542" name="Line 46"/>
          <p:cNvSpPr>
            <a:spLocks noChangeShapeType="1"/>
          </p:cNvSpPr>
          <p:nvPr/>
        </p:nvSpPr>
        <p:spPr bwMode="auto">
          <a:xfrm>
            <a:off x="4300538" y="3692525"/>
            <a:ext cx="2449512" cy="0"/>
          </a:xfrm>
          <a:prstGeom prst="line">
            <a:avLst/>
          </a:prstGeom>
          <a:noFill/>
          <a:ln w="9525">
            <a:solidFill>
              <a:schemeClr val="tx1"/>
            </a:solidFill>
            <a:round/>
            <a:headEnd/>
            <a:tailEnd/>
          </a:ln>
        </p:spPr>
        <p:txBody>
          <a:bodyPr/>
          <a:lstStyle/>
          <a:p>
            <a:endParaRPr lang="it-IT"/>
          </a:p>
        </p:txBody>
      </p:sp>
      <p:sp>
        <p:nvSpPr>
          <p:cNvPr id="19543" name="Line 74"/>
          <p:cNvSpPr>
            <a:spLocks noChangeShapeType="1"/>
          </p:cNvSpPr>
          <p:nvPr/>
        </p:nvSpPr>
        <p:spPr bwMode="auto">
          <a:xfrm flipH="1" flipV="1">
            <a:off x="6750050" y="2652713"/>
            <a:ext cx="0" cy="1036637"/>
          </a:xfrm>
          <a:prstGeom prst="line">
            <a:avLst/>
          </a:prstGeom>
          <a:noFill/>
          <a:ln w="9525">
            <a:solidFill>
              <a:schemeClr val="tx1"/>
            </a:solidFill>
            <a:round/>
            <a:headEnd/>
            <a:tailEnd/>
          </a:ln>
        </p:spPr>
        <p:txBody>
          <a:bodyPr/>
          <a:lstStyle/>
          <a:p>
            <a:endParaRPr lang="it-IT"/>
          </a:p>
        </p:txBody>
      </p:sp>
      <p:sp>
        <p:nvSpPr>
          <p:cNvPr id="19544" name="Line 104"/>
          <p:cNvSpPr>
            <a:spLocks noChangeShapeType="1"/>
          </p:cNvSpPr>
          <p:nvPr/>
        </p:nvSpPr>
        <p:spPr bwMode="auto">
          <a:xfrm flipV="1">
            <a:off x="6748463" y="2636838"/>
            <a:ext cx="271462" cy="14287"/>
          </a:xfrm>
          <a:prstGeom prst="line">
            <a:avLst/>
          </a:prstGeom>
          <a:noFill/>
          <a:ln w="9525">
            <a:solidFill>
              <a:schemeClr val="tx1"/>
            </a:solidFill>
            <a:round/>
            <a:headEnd/>
            <a:tailEnd type="triangle" w="med" len="med"/>
          </a:ln>
        </p:spPr>
        <p:txBody>
          <a:bodyPr/>
          <a:lstStyle/>
          <a:p>
            <a:endParaRPr lang="it-IT"/>
          </a:p>
        </p:txBody>
      </p:sp>
      <p:sp>
        <p:nvSpPr>
          <p:cNvPr id="19545" name="Text Box 3"/>
          <p:cNvSpPr txBox="1">
            <a:spLocks noChangeArrowheads="1"/>
          </p:cNvSpPr>
          <p:nvPr/>
        </p:nvSpPr>
        <p:spPr bwMode="auto">
          <a:xfrm>
            <a:off x="163513" y="6500813"/>
            <a:ext cx="363537" cy="277812"/>
          </a:xfrm>
          <a:prstGeom prst="rect">
            <a:avLst/>
          </a:prstGeom>
          <a:noFill/>
          <a:ln w="9525">
            <a:noFill/>
            <a:miter lim="800000"/>
            <a:headEnd/>
            <a:tailEnd/>
          </a:ln>
        </p:spPr>
        <p:txBody>
          <a:bodyPr wrap="none">
            <a:spAutoFit/>
          </a:bodyPr>
          <a:lstStyle/>
          <a:p>
            <a:pPr algn="ctr"/>
            <a:r>
              <a:rPr lang="it-IT" altLang="it-IT" sz="1200"/>
              <a:t>Tn</a:t>
            </a:r>
          </a:p>
        </p:txBody>
      </p:sp>
      <p:cxnSp>
        <p:nvCxnSpPr>
          <p:cNvPr id="145" name="Connettore 4 144"/>
          <p:cNvCxnSpPr>
            <a:stCxn id="19510" idx="3"/>
            <a:endCxn id="19503" idx="2"/>
          </p:cNvCxnSpPr>
          <p:nvPr/>
        </p:nvCxnSpPr>
        <p:spPr>
          <a:xfrm flipV="1">
            <a:off x="8116888" y="6042025"/>
            <a:ext cx="201612" cy="0"/>
          </a:xfrm>
          <a:prstGeom prst="bentConnector3">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19547" name="Rombo 151"/>
          <p:cNvSpPr>
            <a:spLocks noChangeArrowheads="1"/>
          </p:cNvSpPr>
          <p:nvPr/>
        </p:nvSpPr>
        <p:spPr bwMode="auto">
          <a:xfrm>
            <a:off x="1728788" y="4857750"/>
            <a:ext cx="841375" cy="371475"/>
          </a:xfrm>
          <a:prstGeom prst="diamond">
            <a:avLst/>
          </a:prstGeom>
          <a:solidFill>
            <a:srgbClr val="DDDDDD"/>
          </a:solidFill>
          <a:ln w="9525">
            <a:solidFill>
              <a:srgbClr val="C0C0C0"/>
            </a:solidFill>
            <a:miter lim="800000"/>
            <a:headEnd/>
            <a:tailEnd/>
          </a:ln>
        </p:spPr>
        <p:txBody>
          <a:bodyPr wrap="none" anchor="ctr"/>
          <a:lstStyle/>
          <a:p>
            <a:pPr algn="ctr"/>
            <a:r>
              <a:rPr lang="it-IT" altLang="it-IT" sz="800"/>
              <a:t>Rispetto </a:t>
            </a:r>
          </a:p>
          <a:p>
            <a:pPr algn="ctr"/>
            <a:r>
              <a:rPr lang="it-IT" altLang="it-IT" sz="800"/>
              <a:t>termini</a:t>
            </a:r>
          </a:p>
        </p:txBody>
      </p:sp>
      <p:sp>
        <p:nvSpPr>
          <p:cNvPr id="19548" name="Line 104"/>
          <p:cNvSpPr>
            <a:spLocks noChangeShapeType="1"/>
          </p:cNvSpPr>
          <p:nvPr/>
        </p:nvSpPr>
        <p:spPr bwMode="auto">
          <a:xfrm>
            <a:off x="1268413" y="5049838"/>
            <a:ext cx="414337" cy="0"/>
          </a:xfrm>
          <a:prstGeom prst="line">
            <a:avLst/>
          </a:prstGeom>
          <a:noFill/>
          <a:ln w="9525">
            <a:solidFill>
              <a:schemeClr val="tx1"/>
            </a:solidFill>
            <a:round/>
            <a:headEnd/>
            <a:tailEnd type="triangle" w="med" len="med"/>
          </a:ln>
        </p:spPr>
        <p:txBody>
          <a:bodyPr/>
          <a:lstStyle/>
          <a:p>
            <a:endParaRPr lang="it-IT"/>
          </a:p>
        </p:txBody>
      </p:sp>
      <p:sp>
        <p:nvSpPr>
          <p:cNvPr id="156" name="Arco 155"/>
          <p:cNvSpPr/>
          <p:nvPr/>
        </p:nvSpPr>
        <p:spPr>
          <a:xfrm>
            <a:off x="2927350" y="5040313"/>
            <a:ext cx="196850" cy="158750"/>
          </a:xfrm>
          <a:prstGeom prst="arc">
            <a:avLst>
              <a:gd name="adj1" fmla="val 17573432"/>
              <a:gd name="adj2" fmla="val 461935"/>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800"/>
          </a:p>
        </p:txBody>
      </p:sp>
      <p:sp>
        <p:nvSpPr>
          <p:cNvPr id="19550" name="Line 46"/>
          <p:cNvSpPr>
            <a:spLocks noChangeShapeType="1"/>
          </p:cNvSpPr>
          <p:nvPr/>
        </p:nvSpPr>
        <p:spPr bwMode="auto">
          <a:xfrm flipV="1">
            <a:off x="2587625" y="5043488"/>
            <a:ext cx="479425" cy="1587"/>
          </a:xfrm>
          <a:prstGeom prst="line">
            <a:avLst/>
          </a:prstGeom>
          <a:noFill/>
          <a:ln w="9525">
            <a:solidFill>
              <a:schemeClr val="tx1"/>
            </a:solidFill>
            <a:round/>
            <a:headEnd/>
            <a:tailEnd/>
          </a:ln>
        </p:spPr>
        <p:txBody>
          <a:bodyPr/>
          <a:lstStyle/>
          <a:p>
            <a:endParaRPr lang="it-IT"/>
          </a:p>
        </p:txBody>
      </p:sp>
      <p:sp>
        <p:nvSpPr>
          <p:cNvPr id="19551" name="Line 104"/>
          <p:cNvSpPr>
            <a:spLocks noChangeShapeType="1"/>
          </p:cNvSpPr>
          <p:nvPr/>
        </p:nvSpPr>
        <p:spPr bwMode="auto">
          <a:xfrm flipV="1">
            <a:off x="3119438" y="5135563"/>
            <a:ext cx="4117975" cy="3175"/>
          </a:xfrm>
          <a:prstGeom prst="line">
            <a:avLst/>
          </a:prstGeom>
          <a:noFill/>
          <a:ln w="9525">
            <a:solidFill>
              <a:schemeClr val="tx1"/>
            </a:solidFill>
            <a:round/>
            <a:headEnd/>
            <a:tailEnd type="triangle" w="med" len="med"/>
          </a:ln>
        </p:spPr>
        <p:txBody>
          <a:bodyPr/>
          <a:lstStyle/>
          <a:p>
            <a:endParaRPr lang="it-IT"/>
          </a:p>
        </p:txBody>
      </p:sp>
      <p:sp>
        <p:nvSpPr>
          <p:cNvPr id="19552" name="CasellaDiTesto 173"/>
          <p:cNvSpPr txBox="1">
            <a:spLocks noChangeArrowheads="1"/>
          </p:cNvSpPr>
          <p:nvPr/>
        </p:nvSpPr>
        <p:spPr bwMode="auto">
          <a:xfrm>
            <a:off x="2543175" y="4984750"/>
            <a:ext cx="377825" cy="215900"/>
          </a:xfrm>
          <a:prstGeom prst="rect">
            <a:avLst/>
          </a:prstGeom>
          <a:noFill/>
          <a:ln w="9525">
            <a:noFill/>
            <a:miter lim="800000"/>
            <a:headEnd/>
            <a:tailEnd/>
          </a:ln>
        </p:spPr>
        <p:txBody>
          <a:bodyPr>
            <a:spAutoFit/>
          </a:bodyPr>
          <a:lstStyle/>
          <a:p>
            <a:r>
              <a:rPr lang="it-IT" altLang="it-IT" sz="800"/>
              <a:t>no</a:t>
            </a:r>
          </a:p>
        </p:txBody>
      </p:sp>
      <p:sp>
        <p:nvSpPr>
          <p:cNvPr id="19553" name="Rectangle 20"/>
          <p:cNvSpPr>
            <a:spLocks noChangeArrowheads="1"/>
          </p:cNvSpPr>
          <p:nvPr/>
        </p:nvSpPr>
        <p:spPr bwMode="auto">
          <a:xfrm>
            <a:off x="5083175" y="4681538"/>
            <a:ext cx="1060450" cy="323850"/>
          </a:xfrm>
          <a:prstGeom prst="rect">
            <a:avLst/>
          </a:prstGeom>
          <a:solidFill>
            <a:srgbClr val="DDDDDD"/>
          </a:solidFill>
          <a:ln w="9525">
            <a:solidFill>
              <a:srgbClr val="C0C0C0"/>
            </a:solidFill>
            <a:miter lim="800000"/>
            <a:headEnd/>
            <a:tailEnd/>
          </a:ln>
        </p:spPr>
        <p:txBody>
          <a:bodyPr wrap="none" anchor="ctr"/>
          <a:lstStyle/>
          <a:p>
            <a:pPr algn="ctr"/>
            <a:r>
              <a:rPr lang="it-IT" altLang="it-IT" sz="800"/>
              <a:t>Riceve comunicazione</a:t>
            </a:r>
          </a:p>
          <a:p>
            <a:pPr algn="ctr"/>
            <a:r>
              <a:rPr lang="it-IT" altLang="it-IT" sz="800"/>
              <a:t>nuovi importi aggregati</a:t>
            </a:r>
          </a:p>
        </p:txBody>
      </p:sp>
      <p:sp>
        <p:nvSpPr>
          <p:cNvPr id="19554" name="Line 104"/>
          <p:cNvSpPr>
            <a:spLocks noChangeShapeType="1"/>
          </p:cNvSpPr>
          <p:nvPr/>
        </p:nvSpPr>
        <p:spPr bwMode="auto">
          <a:xfrm flipV="1">
            <a:off x="5581650" y="5011738"/>
            <a:ext cx="0" cy="695325"/>
          </a:xfrm>
          <a:prstGeom prst="line">
            <a:avLst/>
          </a:prstGeom>
          <a:noFill/>
          <a:ln w="9525">
            <a:solidFill>
              <a:schemeClr val="tx1"/>
            </a:solidFill>
            <a:round/>
            <a:headEnd/>
            <a:tailEnd type="triangle" w="med" len="med"/>
          </a:ln>
        </p:spPr>
        <p:txBody>
          <a:bodyPr/>
          <a:lstStyle/>
          <a:p>
            <a:endParaRPr lang="it-IT"/>
          </a:p>
        </p:txBody>
      </p:sp>
      <p:sp>
        <p:nvSpPr>
          <p:cNvPr id="19555" name="Ovale 124"/>
          <p:cNvSpPr>
            <a:spLocks noChangeArrowheads="1"/>
          </p:cNvSpPr>
          <p:nvPr/>
        </p:nvSpPr>
        <p:spPr bwMode="auto">
          <a:xfrm>
            <a:off x="3724275" y="4873625"/>
            <a:ext cx="839788" cy="565150"/>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Invio </a:t>
            </a:r>
          </a:p>
          <a:p>
            <a:pPr algn="ctr"/>
            <a:r>
              <a:rPr lang="it-IT" altLang="it-IT" sz="800"/>
              <a:t> elenco delibere </a:t>
            </a:r>
          </a:p>
          <a:p>
            <a:pPr algn="ctr"/>
            <a:r>
              <a:rPr lang="it-IT" altLang="it-IT" sz="800"/>
              <a:t>non/parzialmente</a:t>
            </a:r>
          </a:p>
          <a:p>
            <a:pPr algn="ctr"/>
            <a:r>
              <a:rPr lang="it-IT" altLang="it-IT" sz="800"/>
              <a:t> stipulate</a:t>
            </a:r>
          </a:p>
        </p:txBody>
      </p:sp>
      <p:sp>
        <p:nvSpPr>
          <p:cNvPr id="19556" name="Line 56"/>
          <p:cNvSpPr>
            <a:spLocks noChangeShapeType="1"/>
          </p:cNvSpPr>
          <p:nvPr/>
        </p:nvSpPr>
        <p:spPr bwMode="auto">
          <a:xfrm>
            <a:off x="4748213" y="6129338"/>
            <a:ext cx="0" cy="157162"/>
          </a:xfrm>
          <a:prstGeom prst="line">
            <a:avLst/>
          </a:prstGeom>
          <a:noFill/>
          <a:ln w="9525">
            <a:solidFill>
              <a:schemeClr val="tx1"/>
            </a:solidFill>
            <a:round/>
            <a:headEnd/>
            <a:tailEnd/>
          </a:ln>
        </p:spPr>
        <p:txBody>
          <a:bodyPr/>
          <a:lstStyle/>
          <a:p>
            <a:endParaRPr lang="it-IT"/>
          </a:p>
        </p:txBody>
      </p:sp>
      <p:sp>
        <p:nvSpPr>
          <p:cNvPr id="19557" name="Line 46"/>
          <p:cNvSpPr>
            <a:spLocks noChangeShapeType="1"/>
          </p:cNvSpPr>
          <p:nvPr/>
        </p:nvSpPr>
        <p:spPr bwMode="auto">
          <a:xfrm>
            <a:off x="4194175" y="5715000"/>
            <a:ext cx="1389063" cy="1588"/>
          </a:xfrm>
          <a:prstGeom prst="line">
            <a:avLst/>
          </a:prstGeom>
          <a:noFill/>
          <a:ln w="9525">
            <a:solidFill>
              <a:schemeClr val="tx1"/>
            </a:solidFill>
            <a:round/>
            <a:headEnd/>
            <a:tailEnd/>
          </a:ln>
        </p:spPr>
        <p:txBody>
          <a:bodyPr/>
          <a:lstStyle/>
          <a:p>
            <a:endParaRPr lang="it-IT"/>
          </a:p>
        </p:txBody>
      </p:sp>
      <p:sp>
        <p:nvSpPr>
          <p:cNvPr id="19558" name="Ovale 145"/>
          <p:cNvSpPr>
            <a:spLocks noChangeArrowheads="1"/>
          </p:cNvSpPr>
          <p:nvPr/>
        </p:nvSpPr>
        <p:spPr bwMode="auto">
          <a:xfrm>
            <a:off x="3779838" y="5470525"/>
            <a:ext cx="731837" cy="369888"/>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Invio </a:t>
            </a:r>
          </a:p>
          <a:p>
            <a:pPr algn="ctr"/>
            <a:r>
              <a:rPr lang="it-IT" altLang="it-IT" sz="800"/>
              <a:t>nuovi importi </a:t>
            </a:r>
          </a:p>
          <a:p>
            <a:pPr algn="ctr"/>
            <a:r>
              <a:rPr lang="it-IT" altLang="it-IT" sz="800"/>
              <a:t>aggregati</a:t>
            </a:r>
          </a:p>
        </p:txBody>
      </p:sp>
      <p:cxnSp>
        <p:nvCxnSpPr>
          <p:cNvPr id="18" name="Connettore 1 17"/>
          <p:cNvCxnSpPr>
            <a:stCxn id="19555" idx="4"/>
            <a:endCxn id="19558" idx="0"/>
          </p:cNvCxnSpPr>
          <p:nvPr/>
        </p:nvCxnSpPr>
        <p:spPr>
          <a:xfrm>
            <a:off x="4143375" y="5438775"/>
            <a:ext cx="3175" cy="31750"/>
          </a:xfrm>
          <a:prstGeom prst="line">
            <a:avLst/>
          </a:prstGeom>
        </p:spPr>
        <p:style>
          <a:lnRef idx="1">
            <a:schemeClr val="accent1"/>
          </a:lnRef>
          <a:fillRef idx="0">
            <a:schemeClr val="accent1"/>
          </a:fillRef>
          <a:effectRef idx="0">
            <a:schemeClr val="accent1"/>
          </a:effectRef>
          <a:fontRef idx="minor">
            <a:schemeClr val="tx1"/>
          </a:fontRef>
        </p:style>
      </p:cxnSp>
      <p:sp>
        <p:nvSpPr>
          <p:cNvPr id="19560" name="Line 56"/>
          <p:cNvSpPr>
            <a:spLocks noChangeShapeType="1"/>
          </p:cNvSpPr>
          <p:nvPr/>
        </p:nvSpPr>
        <p:spPr bwMode="auto">
          <a:xfrm flipH="1">
            <a:off x="1277938" y="4956175"/>
            <a:ext cx="6350" cy="93663"/>
          </a:xfrm>
          <a:prstGeom prst="line">
            <a:avLst/>
          </a:prstGeom>
          <a:noFill/>
          <a:ln w="9525">
            <a:solidFill>
              <a:schemeClr val="tx1"/>
            </a:solidFill>
            <a:round/>
            <a:headEnd/>
            <a:tailEnd/>
          </a:ln>
        </p:spPr>
        <p:txBody>
          <a:bodyPr/>
          <a:lstStyle/>
          <a:p>
            <a:endParaRPr lang="it-IT"/>
          </a:p>
        </p:txBody>
      </p:sp>
      <p:sp>
        <p:nvSpPr>
          <p:cNvPr id="110" name="AutoShape 17"/>
          <p:cNvSpPr>
            <a:spLocks noChangeArrowheads="1"/>
          </p:cNvSpPr>
          <p:nvPr/>
        </p:nvSpPr>
        <p:spPr bwMode="auto">
          <a:xfrm>
            <a:off x="831850" y="4586288"/>
            <a:ext cx="820738" cy="447675"/>
          </a:xfrm>
          <a:prstGeom prst="flowChartDocument">
            <a:avLst/>
          </a:prstGeom>
          <a:solidFill>
            <a:schemeClr val="tx2">
              <a:lumMod val="60000"/>
              <a:lumOff val="40000"/>
            </a:schemeClr>
          </a:solidFill>
          <a:ln w="9525" algn="ctr">
            <a:solidFill>
              <a:srgbClr val="C0C0C0"/>
            </a:solidFill>
            <a:miter lim="800000"/>
            <a:headEnd/>
            <a:tailEnd/>
          </a:ln>
          <a:effectLst/>
          <a:extLst/>
        </p:spPr>
        <p:txBody>
          <a:bodyPr wrap="none" anchor="ctr"/>
          <a:lstStyle/>
          <a:p>
            <a:pPr algn="ctr">
              <a:defRPr/>
            </a:pPr>
            <a:r>
              <a:rPr lang="it-IT" altLang="it-IT" sz="800" b="1" dirty="0">
                <a:solidFill>
                  <a:srgbClr val="F8F8F8"/>
                </a:solidFill>
              </a:rPr>
              <a:t>Contratto +</a:t>
            </a:r>
          </a:p>
          <a:p>
            <a:pPr algn="ctr">
              <a:defRPr/>
            </a:pPr>
            <a:r>
              <a:rPr lang="it-IT" altLang="it-IT" sz="800" b="1" dirty="0">
                <a:solidFill>
                  <a:srgbClr val="F8F8F8"/>
                </a:solidFill>
              </a:rPr>
              <a:t>Ricevimento </a:t>
            </a:r>
          </a:p>
          <a:p>
            <a:pPr algn="ctr">
              <a:defRPr/>
            </a:pPr>
            <a:r>
              <a:rPr lang="it-IT" altLang="it-IT" sz="800" b="1" dirty="0">
                <a:solidFill>
                  <a:srgbClr val="F8F8F8"/>
                </a:solidFill>
              </a:rPr>
              <a:t>provvista</a:t>
            </a:r>
          </a:p>
        </p:txBody>
      </p:sp>
      <p:sp>
        <p:nvSpPr>
          <p:cNvPr id="19562" name="Line 104"/>
          <p:cNvSpPr>
            <a:spLocks noChangeShapeType="1"/>
          </p:cNvSpPr>
          <p:nvPr/>
        </p:nvSpPr>
        <p:spPr bwMode="auto">
          <a:xfrm>
            <a:off x="7623175" y="4035425"/>
            <a:ext cx="0" cy="234950"/>
          </a:xfrm>
          <a:prstGeom prst="line">
            <a:avLst/>
          </a:prstGeom>
          <a:noFill/>
          <a:ln w="9525">
            <a:solidFill>
              <a:schemeClr val="tx1"/>
            </a:solidFill>
            <a:round/>
            <a:headEnd/>
            <a:tailEnd type="triangle" w="med" len="med"/>
          </a:ln>
        </p:spPr>
        <p:txBody>
          <a:bodyPr/>
          <a:lstStyle/>
          <a:p>
            <a:endParaRPr lang="it-IT"/>
          </a:p>
        </p:txBody>
      </p:sp>
      <p:grpSp>
        <p:nvGrpSpPr>
          <p:cNvPr id="4" name="Gruppo 201"/>
          <p:cNvGrpSpPr>
            <a:grpSpLocks/>
          </p:cNvGrpSpPr>
          <p:nvPr/>
        </p:nvGrpSpPr>
        <p:grpSpPr bwMode="auto">
          <a:xfrm>
            <a:off x="1331913" y="2493963"/>
            <a:ext cx="1281112" cy="423862"/>
            <a:chOff x="6012160" y="548680"/>
            <a:chExt cx="1281235" cy="423843"/>
          </a:xfrm>
        </p:grpSpPr>
        <p:sp>
          <p:nvSpPr>
            <p:cNvPr id="19582" name="CasellaDiTesto 202"/>
            <p:cNvSpPr txBox="1">
              <a:spLocks noChangeArrowheads="1"/>
            </p:cNvSpPr>
            <p:nvPr/>
          </p:nvSpPr>
          <p:spPr bwMode="auto">
            <a:xfrm>
              <a:off x="6012160" y="548680"/>
              <a:ext cx="375424" cy="307777"/>
            </a:xfrm>
            <a:prstGeom prst="rect">
              <a:avLst/>
            </a:prstGeom>
            <a:noFill/>
            <a:ln w="9525">
              <a:noFill/>
              <a:miter lim="800000"/>
              <a:headEnd/>
              <a:tailEnd/>
            </a:ln>
          </p:spPr>
          <p:txBody>
            <a:bodyPr wrap="none">
              <a:spAutoFit/>
            </a:bodyPr>
            <a:lstStyle/>
            <a:p>
              <a:r>
                <a:rPr lang="it-IT" altLang="it-IT" sz="1400"/>
                <a:t>t &lt;</a:t>
              </a:r>
            </a:p>
          </p:txBody>
        </p:sp>
        <p:sp>
          <p:nvSpPr>
            <p:cNvPr id="19583" name="Rettangolo 203"/>
            <p:cNvSpPr>
              <a:spLocks noChangeArrowheads="1"/>
            </p:cNvSpPr>
            <p:nvPr/>
          </p:nvSpPr>
          <p:spPr bwMode="auto">
            <a:xfrm>
              <a:off x="6061968" y="572413"/>
              <a:ext cx="1231427" cy="400110"/>
            </a:xfrm>
            <a:prstGeom prst="rect">
              <a:avLst/>
            </a:prstGeom>
            <a:noFill/>
            <a:ln w="9525">
              <a:noFill/>
              <a:miter lim="800000"/>
              <a:headEnd/>
              <a:tailEnd/>
            </a:ln>
          </p:spPr>
          <p:txBody>
            <a:bodyPr wrap="none">
              <a:spAutoFit/>
            </a:bodyPr>
            <a:lstStyle/>
            <a:p>
              <a:r>
                <a:rPr lang="it-IT" altLang="it-IT" sz="1200"/>
                <a:t>  _ </a:t>
              </a:r>
              <a:r>
                <a:rPr lang="it-IT" altLang="it-IT" sz="800"/>
                <a:t>mese successivo a t*</a:t>
              </a:r>
            </a:p>
            <a:p>
              <a:r>
                <a:rPr lang="it-IT" altLang="it-IT" sz="800"/>
                <a:t>     </a:t>
              </a:r>
            </a:p>
          </p:txBody>
        </p:sp>
      </p:grpSp>
      <p:sp>
        <p:nvSpPr>
          <p:cNvPr id="19574" name="Line 104"/>
          <p:cNvSpPr>
            <a:spLocks noChangeShapeType="1"/>
          </p:cNvSpPr>
          <p:nvPr/>
        </p:nvSpPr>
        <p:spPr bwMode="auto">
          <a:xfrm flipV="1">
            <a:off x="6011863" y="2565400"/>
            <a:ext cx="1008062" cy="4763"/>
          </a:xfrm>
          <a:prstGeom prst="line">
            <a:avLst/>
          </a:prstGeom>
          <a:noFill/>
          <a:ln w="9525">
            <a:solidFill>
              <a:schemeClr val="tx1"/>
            </a:solidFill>
            <a:round/>
            <a:headEnd/>
            <a:tailEnd type="triangle" w="med" len="med"/>
          </a:ln>
        </p:spPr>
        <p:txBody>
          <a:bodyPr/>
          <a:lstStyle/>
          <a:p>
            <a:endParaRPr lang="it-IT"/>
          </a:p>
        </p:txBody>
      </p:sp>
      <p:sp>
        <p:nvSpPr>
          <p:cNvPr id="19576" name="Ovale 98"/>
          <p:cNvSpPr>
            <a:spLocks noChangeArrowheads="1"/>
          </p:cNvSpPr>
          <p:nvPr/>
        </p:nvSpPr>
        <p:spPr bwMode="auto">
          <a:xfrm>
            <a:off x="5124450" y="3789363"/>
            <a:ext cx="838200" cy="246062"/>
          </a:xfrm>
          <a:prstGeom prst="ellipse">
            <a:avLst/>
          </a:prstGeom>
          <a:solidFill>
            <a:srgbClr val="DDDDDD"/>
          </a:solidFill>
          <a:ln w="9525">
            <a:solidFill>
              <a:srgbClr val="C0C0C0"/>
            </a:solidFill>
            <a:miter lim="800000"/>
            <a:headEnd/>
            <a:tailEnd/>
          </a:ln>
        </p:spPr>
        <p:txBody>
          <a:bodyPr wrap="none" anchor="ctr"/>
          <a:lstStyle/>
          <a:p>
            <a:pPr algn="ctr"/>
            <a:r>
              <a:rPr lang="it-IT" altLang="it-IT" sz="800"/>
              <a:t>Comunica</a:t>
            </a:r>
          </a:p>
        </p:txBody>
      </p:sp>
      <p:sp>
        <p:nvSpPr>
          <p:cNvPr id="19577" name="Line 104"/>
          <p:cNvSpPr>
            <a:spLocks noChangeShapeType="1"/>
          </p:cNvSpPr>
          <p:nvPr/>
        </p:nvSpPr>
        <p:spPr bwMode="auto">
          <a:xfrm flipV="1">
            <a:off x="5992813" y="3898900"/>
            <a:ext cx="1008062" cy="6350"/>
          </a:xfrm>
          <a:prstGeom prst="line">
            <a:avLst/>
          </a:prstGeom>
          <a:noFill/>
          <a:ln w="9525">
            <a:solidFill>
              <a:schemeClr val="tx1"/>
            </a:solidFill>
            <a:round/>
            <a:headEnd/>
            <a:tailEnd type="triangle" w="med" len="med"/>
          </a:ln>
        </p:spPr>
        <p:txBody>
          <a:bodyPr/>
          <a:lstStyle/>
          <a:p>
            <a:endParaRPr lang="it-IT"/>
          </a:p>
        </p:txBody>
      </p:sp>
      <p:sp>
        <p:nvSpPr>
          <p:cNvPr id="113" name="Avanti o successivo 112">
            <a:hlinkClick r:id="rId3" action="ppaction://hlinksldjump" highlightClick="1"/>
          </p:cNvPr>
          <p:cNvSpPr/>
          <p:nvPr/>
        </p:nvSpPr>
        <p:spPr>
          <a:xfrm>
            <a:off x="8655509" y="6434138"/>
            <a:ext cx="405482" cy="34131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6"/>
          <p:cNvSpPr>
            <a:spLocks noGrp="1" noChangeArrowheads="1"/>
          </p:cNvSpPr>
          <p:nvPr>
            <p:ph type="sldNum" sz="quarter" idx="11"/>
          </p:nvPr>
        </p:nvSpPr>
        <p:spPr>
          <a:noFill/>
          <a:ln>
            <a:miter lim="800000"/>
            <a:headEnd/>
            <a:tailEnd/>
          </a:ln>
        </p:spPr>
        <p:txBody>
          <a:bodyPr/>
          <a:lstStyle/>
          <a:p>
            <a:fld id="{5368BEC9-1C36-4E99-867A-4E3BA0BBC2DA}" type="slidenum">
              <a:rPr lang="it-IT" altLang="it-IT" smtClean="0"/>
              <a:pPr/>
              <a:t>2</a:t>
            </a:fld>
            <a:endParaRPr lang="it-IT" altLang="it-IT" smtClean="0"/>
          </a:p>
        </p:txBody>
      </p:sp>
      <p:sp>
        <p:nvSpPr>
          <p:cNvPr id="5123" name="Rectangle 2"/>
          <p:cNvSpPr>
            <a:spLocks noGrp="1" noChangeArrowheads="1"/>
          </p:cNvSpPr>
          <p:nvPr>
            <p:ph type="title"/>
          </p:nvPr>
        </p:nvSpPr>
        <p:spPr>
          <a:xfrm>
            <a:off x="871538" y="474116"/>
            <a:ext cx="6811962" cy="360363"/>
          </a:xfrm>
          <a:noFill/>
        </p:spPr>
        <p:txBody>
          <a:bodyPr/>
          <a:lstStyle/>
          <a:p>
            <a:pPr eaLnBrk="1" hangingPunct="1"/>
            <a:r>
              <a:rPr lang="it-IT" altLang="it-IT" sz="1800" dirty="0" smtClean="0"/>
              <a:t>Indice</a:t>
            </a:r>
          </a:p>
        </p:txBody>
      </p:sp>
      <p:sp>
        <p:nvSpPr>
          <p:cNvPr id="5124" name="Rectangle 3"/>
          <p:cNvSpPr>
            <a:spLocks noGrp="1" noChangeArrowheads="1"/>
          </p:cNvSpPr>
          <p:nvPr>
            <p:ph type="body" idx="1"/>
          </p:nvPr>
        </p:nvSpPr>
        <p:spPr>
          <a:xfrm>
            <a:off x="855663" y="893216"/>
            <a:ext cx="6811962" cy="4103688"/>
          </a:xfrm>
        </p:spPr>
        <p:txBody>
          <a:bodyPr/>
          <a:lstStyle/>
          <a:p>
            <a:pPr eaLnBrk="1" hangingPunct="1">
              <a:lnSpc>
                <a:spcPct val="150000"/>
              </a:lnSpc>
              <a:buClr>
                <a:srgbClr val="D52B1E"/>
              </a:buClr>
              <a:buFontTx/>
              <a:buChar char="•"/>
            </a:pPr>
            <a:r>
              <a:rPr lang="it-IT" altLang="it-IT" sz="1400" dirty="0" smtClean="0">
                <a:solidFill>
                  <a:schemeClr val="tx1"/>
                </a:solidFill>
              </a:rPr>
              <a:t>Il Decreto istitutivo della nuova misura			3	</a:t>
            </a:r>
          </a:p>
          <a:p>
            <a:pPr eaLnBrk="1" hangingPunct="1">
              <a:lnSpc>
                <a:spcPct val="150000"/>
              </a:lnSpc>
              <a:buClr>
                <a:srgbClr val="D52B1E"/>
              </a:buClr>
              <a:buFontTx/>
              <a:buChar char="•"/>
            </a:pPr>
            <a:r>
              <a:rPr lang="it-IT" altLang="it-IT" sz="1400" dirty="0" smtClean="0">
                <a:solidFill>
                  <a:schemeClr val="tx1"/>
                </a:solidFill>
              </a:rPr>
              <a:t>A chi si rivolge					4	</a:t>
            </a:r>
          </a:p>
          <a:p>
            <a:pPr eaLnBrk="1" hangingPunct="1">
              <a:lnSpc>
                <a:spcPct val="150000"/>
              </a:lnSpc>
              <a:buClr>
                <a:srgbClr val="D52B1E"/>
              </a:buClr>
              <a:buFontTx/>
              <a:buChar char="•"/>
            </a:pPr>
            <a:r>
              <a:rPr lang="it-IT" altLang="it-IT" sz="1400" dirty="0" smtClean="0">
                <a:solidFill>
                  <a:schemeClr val="tx1"/>
                </a:solidFill>
              </a:rPr>
              <a:t>Articolazione della misura e attori			5</a:t>
            </a:r>
          </a:p>
          <a:p>
            <a:pPr eaLnBrk="1" hangingPunct="1">
              <a:lnSpc>
                <a:spcPct val="150000"/>
              </a:lnSpc>
              <a:buClr>
                <a:srgbClr val="D52B1E"/>
              </a:buClr>
              <a:buFontTx/>
              <a:buChar char="•"/>
            </a:pPr>
            <a:r>
              <a:rPr lang="it-IT" altLang="it-IT" sz="1400" dirty="0" smtClean="0">
                <a:solidFill>
                  <a:schemeClr val="tx1"/>
                </a:solidFill>
              </a:rPr>
              <a:t>Modalità e termini presentazione domande		6	</a:t>
            </a:r>
          </a:p>
          <a:p>
            <a:pPr eaLnBrk="1" hangingPunct="1">
              <a:lnSpc>
                <a:spcPct val="150000"/>
              </a:lnSpc>
              <a:buClr>
                <a:srgbClr val="D52B1E"/>
              </a:buClr>
              <a:buFontTx/>
              <a:buChar char="•"/>
            </a:pPr>
            <a:r>
              <a:rPr lang="it-IT" altLang="it-IT" sz="1400" dirty="0" smtClean="0">
                <a:solidFill>
                  <a:schemeClr val="tx1"/>
                </a:solidFill>
              </a:rPr>
              <a:t>Investimenti ammissibili				8</a:t>
            </a:r>
          </a:p>
          <a:p>
            <a:pPr eaLnBrk="1" hangingPunct="1">
              <a:lnSpc>
                <a:spcPct val="150000"/>
              </a:lnSpc>
              <a:buClr>
                <a:srgbClr val="D52B1E"/>
              </a:buClr>
              <a:buFontTx/>
              <a:buChar char="•"/>
            </a:pPr>
            <a:r>
              <a:rPr lang="it-IT" altLang="it-IT" sz="1400" dirty="0" smtClean="0">
                <a:solidFill>
                  <a:schemeClr val="tx1"/>
                </a:solidFill>
              </a:rPr>
              <a:t>Soggetti ammessi all’agevolazione			9	</a:t>
            </a:r>
          </a:p>
          <a:p>
            <a:pPr eaLnBrk="1" hangingPunct="1">
              <a:lnSpc>
                <a:spcPct val="150000"/>
              </a:lnSpc>
              <a:buClr>
                <a:srgbClr val="D52B1E"/>
              </a:buClr>
              <a:buFontTx/>
              <a:buChar char="•"/>
            </a:pPr>
            <a:r>
              <a:rPr lang="it-IT" altLang="it-IT" sz="1400" dirty="0" smtClean="0">
                <a:solidFill>
                  <a:schemeClr val="tx1"/>
                </a:solidFill>
              </a:rPr>
              <a:t>Caratteristiche del finanziamento			10</a:t>
            </a:r>
          </a:p>
          <a:p>
            <a:pPr eaLnBrk="1" hangingPunct="1">
              <a:lnSpc>
                <a:spcPct val="150000"/>
              </a:lnSpc>
              <a:buClr>
                <a:srgbClr val="D52B1E"/>
              </a:buClr>
              <a:buFontTx/>
              <a:buChar char="•"/>
            </a:pPr>
            <a:r>
              <a:rPr lang="it-IT" altLang="it-IT" sz="1400" dirty="0" smtClean="0">
                <a:solidFill>
                  <a:schemeClr val="tx1"/>
                </a:solidFill>
              </a:rPr>
              <a:t>Contributo concedibile 				11</a:t>
            </a:r>
          </a:p>
          <a:p>
            <a:pPr eaLnBrk="1" hangingPunct="1">
              <a:lnSpc>
                <a:spcPct val="150000"/>
              </a:lnSpc>
              <a:buClr>
                <a:srgbClr val="D52B1E"/>
              </a:buClr>
              <a:buFontTx/>
              <a:buChar char="•"/>
            </a:pPr>
            <a:r>
              <a:rPr lang="it-IT" altLang="it-IT" sz="1400" dirty="0" smtClean="0">
                <a:solidFill>
                  <a:schemeClr val="tx1"/>
                </a:solidFill>
              </a:rPr>
              <a:t>Flusso procedurale				12</a:t>
            </a:r>
            <a:endParaRPr lang="it-IT" altLang="it-IT" sz="1400" dirty="0">
              <a:solidFill>
                <a:schemeClr val="tx1"/>
              </a:solidFill>
            </a:endParaRPr>
          </a:p>
          <a:p>
            <a:pPr eaLnBrk="1" hangingPunct="1">
              <a:lnSpc>
                <a:spcPct val="150000"/>
              </a:lnSpc>
              <a:buClr>
                <a:srgbClr val="D52B1E"/>
              </a:buClr>
              <a:buFontTx/>
              <a:buChar char="•"/>
            </a:pPr>
            <a:r>
              <a:rPr lang="it-IT" altLang="it-IT" sz="1400" dirty="0" smtClean="0">
                <a:solidFill>
                  <a:schemeClr val="tx1"/>
                </a:solidFill>
              </a:rPr>
              <a:t>Erogazioni					13	</a:t>
            </a:r>
          </a:p>
          <a:p>
            <a:pPr eaLnBrk="1" hangingPunct="1">
              <a:lnSpc>
                <a:spcPct val="150000"/>
              </a:lnSpc>
              <a:buClr>
                <a:srgbClr val="D52B1E"/>
              </a:buClr>
              <a:buFontTx/>
              <a:buChar char="•"/>
            </a:pPr>
            <a:r>
              <a:rPr lang="it-IT" altLang="it-IT" sz="1400" dirty="0" smtClean="0">
                <a:solidFill>
                  <a:schemeClr val="tx1"/>
                </a:solidFill>
              </a:rPr>
              <a:t>Casi di revoca					14</a:t>
            </a:r>
          </a:p>
          <a:p>
            <a:pPr eaLnBrk="1" hangingPunct="1">
              <a:lnSpc>
                <a:spcPct val="150000"/>
              </a:lnSpc>
              <a:buClr>
                <a:srgbClr val="D52B1E"/>
              </a:buClr>
              <a:buFontTx/>
              <a:buChar char="•"/>
            </a:pPr>
            <a:r>
              <a:rPr lang="it-IT" altLang="it-IT" sz="1400" dirty="0" smtClean="0">
                <a:solidFill>
                  <a:schemeClr val="tx1"/>
                </a:solidFill>
              </a:rPr>
              <a:t>Riferimenti normativi e </a:t>
            </a:r>
            <a:r>
              <a:rPr lang="it-IT" altLang="it-IT" sz="1400" dirty="0">
                <a:solidFill>
                  <a:schemeClr val="tx1"/>
                </a:solidFill>
              </a:rPr>
              <a:t>d</a:t>
            </a:r>
            <a:r>
              <a:rPr lang="it-IT" altLang="it-IT" sz="1400" dirty="0" smtClean="0">
                <a:solidFill>
                  <a:schemeClr val="tx1"/>
                </a:solidFill>
              </a:rPr>
              <a:t>isposizioni attuative		15</a:t>
            </a:r>
          </a:p>
        </p:txBody>
      </p:sp>
      <p:sp>
        <p:nvSpPr>
          <p:cNvPr id="5125" name="Rectangle 6"/>
          <p:cNvSpPr>
            <a:spLocks noChangeArrowheads="1"/>
          </p:cNvSpPr>
          <p:nvPr/>
        </p:nvSpPr>
        <p:spPr bwMode="auto">
          <a:xfrm>
            <a:off x="900113" y="5385916"/>
            <a:ext cx="7129462" cy="1311275"/>
          </a:xfrm>
          <a:prstGeom prst="rect">
            <a:avLst/>
          </a:prstGeom>
          <a:noFill/>
          <a:ln w="9525" algn="ctr">
            <a:noFill/>
            <a:miter lim="800000"/>
            <a:headEnd/>
            <a:tailEnd/>
          </a:ln>
        </p:spPr>
        <p:txBody>
          <a:bodyPr/>
          <a:lstStyle/>
          <a:p>
            <a:pPr marL="342900" indent="-342900">
              <a:lnSpc>
                <a:spcPct val="80000"/>
              </a:lnSpc>
              <a:spcBef>
                <a:spcPct val="20000"/>
              </a:spcBef>
              <a:buClr>
                <a:srgbClr val="D52B1E"/>
              </a:buClr>
            </a:pPr>
            <a:r>
              <a:rPr lang="it-IT" altLang="it-IT" sz="1400" b="1" dirty="0"/>
              <a:t>Allegato tecnico</a:t>
            </a:r>
          </a:p>
          <a:p>
            <a:pPr marL="342900" indent="-342900">
              <a:lnSpc>
                <a:spcPct val="80000"/>
              </a:lnSpc>
              <a:spcBef>
                <a:spcPct val="20000"/>
              </a:spcBef>
              <a:buClr>
                <a:srgbClr val="D52B1E"/>
              </a:buClr>
            </a:pPr>
            <a:endParaRPr lang="it-IT" altLang="it-IT" sz="900" dirty="0"/>
          </a:p>
          <a:p>
            <a:pPr marL="342900" indent="-342900">
              <a:spcBef>
                <a:spcPct val="20000"/>
              </a:spcBef>
              <a:buClr>
                <a:srgbClr val="D52B1E"/>
              </a:buClr>
              <a:buFontTx/>
              <a:buChar char="•"/>
            </a:pPr>
            <a:r>
              <a:rPr lang="it-IT" altLang="it-IT" sz="1400" dirty="0"/>
              <a:t>All. 1 Format di domanda</a:t>
            </a:r>
          </a:p>
          <a:p>
            <a:pPr marL="342900" indent="-342900">
              <a:spcBef>
                <a:spcPct val="20000"/>
              </a:spcBef>
              <a:buClr>
                <a:srgbClr val="D52B1E"/>
              </a:buClr>
              <a:buFontTx/>
              <a:buChar char="•"/>
            </a:pPr>
            <a:r>
              <a:rPr lang="it-IT" altLang="it-IT" sz="1400" dirty="0"/>
              <a:t>All. 2 </a:t>
            </a:r>
            <a:r>
              <a:rPr lang="it-IT" altLang="it-IT" sz="1400" dirty="0" smtClean="0"/>
              <a:t>GANTT</a:t>
            </a:r>
          </a:p>
          <a:p>
            <a:pPr marL="342900" indent="-342900">
              <a:spcBef>
                <a:spcPct val="20000"/>
              </a:spcBef>
              <a:buClr>
                <a:srgbClr val="D52B1E"/>
              </a:buClr>
              <a:buFontTx/>
              <a:buChar char="•"/>
            </a:pPr>
            <a:r>
              <a:rPr lang="it-IT" altLang="it-IT" sz="1400" dirty="0" smtClean="0"/>
              <a:t>All. 3 </a:t>
            </a:r>
            <a:r>
              <a:rPr lang="it-IT" altLang="it-IT" sz="1400" dirty="0" err="1" smtClean="0"/>
              <a:t>Workflow</a:t>
            </a:r>
            <a:endParaRPr lang="it-IT" altLang="it-IT" sz="1400" dirty="0" smtClean="0"/>
          </a:p>
          <a:p>
            <a:pPr marL="342900" indent="-342900">
              <a:spcBef>
                <a:spcPct val="20000"/>
              </a:spcBef>
              <a:buClr>
                <a:srgbClr val="D52B1E"/>
              </a:buClr>
              <a:buFontTx/>
              <a:buChar char="•"/>
            </a:pPr>
            <a:r>
              <a:rPr lang="it-IT" altLang="it-IT" sz="1400" dirty="0" smtClean="0"/>
              <a:t>FAQ</a:t>
            </a:r>
            <a:endParaRPr lang="it-IT" altLang="it-IT" sz="1400" dirty="0"/>
          </a:p>
        </p:txBody>
      </p:sp>
      <p:sp>
        <p:nvSpPr>
          <p:cNvPr id="4103" name="Rectangle 7"/>
          <p:cNvSpPr>
            <a:spLocks noChangeArrowheads="1"/>
          </p:cNvSpPr>
          <p:nvPr/>
        </p:nvSpPr>
        <p:spPr bwMode="auto">
          <a:xfrm>
            <a:off x="8675688" y="6524625"/>
            <a:ext cx="468312" cy="333375"/>
          </a:xfrm>
          <a:prstGeom prst="rect">
            <a:avLst/>
          </a:prstGeom>
          <a:solidFill>
            <a:schemeClr val="bg1"/>
          </a:solidFill>
          <a:ln>
            <a:noFill/>
          </a:ln>
          <a:effectLst>
            <a:prstShdw prst="shdw17" dist="17961" dir="2700000">
              <a:schemeClr val="bg1">
                <a:gamma/>
                <a:shade val="60000"/>
                <a:invGamma/>
              </a:schemeClr>
            </a:prstShdw>
          </a:effectLst>
          <a:extLst/>
        </p:spPr>
        <p:txBody>
          <a:bodyPr wrap="none" anchor="ctr"/>
          <a:lstStyle/>
          <a:p>
            <a:pPr>
              <a:defRPr/>
            </a:pPr>
            <a:endParaRPr lang="it-IT">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1"/>
          </p:nvPr>
        </p:nvSpPr>
        <p:spPr>
          <a:noFill/>
          <a:ln>
            <a:miter lim="800000"/>
            <a:headEnd/>
            <a:tailEnd/>
          </a:ln>
        </p:spPr>
        <p:txBody>
          <a:bodyPr/>
          <a:lstStyle/>
          <a:p>
            <a:fld id="{32B7A4F0-4086-461C-9EF2-64CF2C2EB7EA}" type="slidenum">
              <a:rPr lang="it-IT" altLang="it-IT" smtClean="0"/>
              <a:pPr/>
              <a:t>20</a:t>
            </a:fld>
            <a:endParaRPr lang="it-IT" altLang="it-IT" smtClean="0"/>
          </a:p>
        </p:txBody>
      </p:sp>
      <p:sp>
        <p:nvSpPr>
          <p:cNvPr id="17411" name="Rectangle 4"/>
          <p:cNvSpPr>
            <a:spLocks noGrp="1" noChangeArrowheads="1"/>
          </p:cNvSpPr>
          <p:nvPr>
            <p:ph type="title"/>
          </p:nvPr>
        </p:nvSpPr>
        <p:spPr>
          <a:xfrm>
            <a:off x="1835150" y="2205038"/>
            <a:ext cx="4681538" cy="360362"/>
          </a:xfrm>
        </p:spPr>
        <p:txBody>
          <a:bodyPr/>
          <a:lstStyle/>
          <a:p>
            <a:pPr eaLnBrk="1" hangingPunct="1"/>
            <a:r>
              <a:rPr lang="it-IT" altLang="it-IT" sz="4800" i="1" dirty="0" smtClean="0"/>
              <a:t>FAQ</a:t>
            </a:r>
            <a:r>
              <a:rPr lang="it-IT" altLang="it-IT" sz="4800" dirty="0" smtClean="0"/>
              <a:t/>
            </a:r>
            <a:br>
              <a:rPr lang="it-IT" altLang="it-IT" sz="4800" dirty="0" smtClean="0"/>
            </a:br>
            <a:endParaRPr lang="it-IT" altLang="it-IT" sz="4800" dirty="0" smtClean="0"/>
          </a:p>
        </p:txBody>
      </p:sp>
      <p:sp>
        <p:nvSpPr>
          <p:cNvPr id="20488" name="Rectangle 8"/>
          <p:cNvSpPr>
            <a:spLocks noChangeArrowheads="1"/>
          </p:cNvSpPr>
          <p:nvPr/>
        </p:nvSpPr>
        <p:spPr bwMode="auto">
          <a:xfrm>
            <a:off x="8429589" y="6272864"/>
            <a:ext cx="468312" cy="333375"/>
          </a:xfrm>
          <a:prstGeom prst="rect">
            <a:avLst/>
          </a:prstGeom>
          <a:solidFill>
            <a:schemeClr val="bg1"/>
          </a:solidFill>
          <a:ln>
            <a:noFill/>
          </a:ln>
          <a:effectLst>
            <a:prstShdw prst="shdw17" dist="17961" dir="2700000">
              <a:schemeClr val="bg1">
                <a:gamma/>
                <a:shade val="60000"/>
                <a:invGamma/>
              </a:schemeClr>
            </a:prstShdw>
          </a:effectLst>
          <a:extLst/>
        </p:spPr>
        <p:txBody>
          <a:bodyPr wrap="none" anchor="ctr"/>
          <a:lstStyle/>
          <a:p>
            <a:pPr>
              <a:defRPr/>
            </a:pPr>
            <a:endParaRPr lang="it-IT"/>
          </a:p>
        </p:txBody>
      </p:sp>
      <p:sp>
        <p:nvSpPr>
          <p:cNvPr id="2" name="Rettangolo 1"/>
          <p:cNvSpPr/>
          <p:nvPr/>
        </p:nvSpPr>
        <p:spPr>
          <a:xfrm>
            <a:off x="5724128" y="5949280"/>
            <a:ext cx="3047629" cy="400110"/>
          </a:xfrm>
          <a:prstGeom prst="rect">
            <a:avLst/>
          </a:prstGeom>
        </p:spPr>
        <p:txBody>
          <a:bodyPr wrap="none">
            <a:spAutoFit/>
          </a:bodyPr>
          <a:lstStyle/>
          <a:p>
            <a:r>
              <a:rPr lang="it-IT" b="1" dirty="0">
                <a:solidFill>
                  <a:srgbClr val="0810B8"/>
                </a:solidFill>
                <a:hlinkClick r:id="rId2" action="ppaction://hlinkfile"/>
              </a:rPr>
              <a:t>Domande più frequenti</a:t>
            </a:r>
            <a:r>
              <a:rPr lang="it-IT" b="1" dirty="0">
                <a:solidFill>
                  <a:srgbClr val="0810B8"/>
                </a:solidFill>
              </a:rPr>
              <a:t> </a:t>
            </a:r>
            <a:endParaRPr lang="it-IT" b="1" dirty="0">
              <a:solidFill>
                <a:srgbClr val="0810B8"/>
              </a:solidFill>
              <a:latin typeface="Arial" pitchFamily="34" charset="0"/>
              <a:ea typeface="Times New Roman" pitchFamily="18" charset="0"/>
            </a:endParaRPr>
          </a:p>
        </p:txBody>
      </p:sp>
      <p:cxnSp>
        <p:nvCxnSpPr>
          <p:cNvPr id="6" name="Connettore 2 5"/>
          <p:cNvCxnSpPr/>
          <p:nvPr/>
        </p:nvCxnSpPr>
        <p:spPr>
          <a:xfrm flipH="1" flipV="1">
            <a:off x="8316416" y="6165304"/>
            <a:ext cx="216024" cy="284818"/>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449095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661" t="20325" r="12407" b="9242"/>
          <a:stretch/>
        </p:blipFill>
        <p:spPr bwMode="auto">
          <a:xfrm>
            <a:off x="1" y="260648"/>
            <a:ext cx="9144000" cy="47393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5636" t="61037" r="7280" b="8149"/>
          <a:stretch/>
        </p:blipFill>
        <p:spPr bwMode="auto">
          <a:xfrm>
            <a:off x="622300" y="5037844"/>
            <a:ext cx="8051800" cy="17807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8704826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603" t="29951" r="13385" b="28889"/>
          <a:stretch/>
        </p:blipFill>
        <p:spPr bwMode="auto">
          <a:xfrm>
            <a:off x="-36512" y="-27384"/>
            <a:ext cx="9180511" cy="287975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4535" t="13028" r="13561" b="31032"/>
          <a:stretch/>
        </p:blipFill>
        <p:spPr bwMode="auto">
          <a:xfrm>
            <a:off x="-44132" y="2849880"/>
            <a:ext cx="9157471" cy="390906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32074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30823" t="14666" r="13678" b="33779"/>
          <a:stretch/>
        </p:blipFill>
        <p:spPr bwMode="auto">
          <a:xfrm>
            <a:off x="1353864" y="1735"/>
            <a:ext cx="7612336" cy="4419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2020" t="59717" r="12507" b="25867"/>
          <a:stretch/>
        </p:blipFill>
        <p:spPr bwMode="auto">
          <a:xfrm>
            <a:off x="1535360" y="5683571"/>
            <a:ext cx="7608640" cy="123572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30823" t="68574" r="12502" b="15705"/>
          <a:stretch/>
        </p:blipFill>
        <p:spPr bwMode="auto">
          <a:xfrm>
            <a:off x="1370384" y="4416275"/>
            <a:ext cx="7773616" cy="1347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869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809" t="14043" r="2635" b="46178"/>
          <a:stretch>
            <a:fillRect/>
          </a:stretch>
        </p:blipFill>
        <p:spPr bwMode="auto">
          <a:xfrm>
            <a:off x="15875" y="116632"/>
            <a:ext cx="9118833" cy="306896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29576" t="82565" r="15633" b="6702"/>
          <a:stretch>
            <a:fillRect/>
          </a:stretch>
        </p:blipFill>
        <p:spPr bwMode="auto">
          <a:xfrm>
            <a:off x="143000" y="5408334"/>
            <a:ext cx="8965504" cy="1405042"/>
          </a:xfrm>
          <a:prstGeom prst="rect">
            <a:avLst/>
          </a:prstGeom>
          <a:noFill/>
          <a:ln w="9525">
            <a:noFill/>
            <a:miter lim="800000"/>
            <a:headEnd/>
            <a:tailEnd/>
          </a:ln>
        </p:spPr>
      </p:pic>
      <p:sp>
        <p:nvSpPr>
          <p:cNvPr id="39" name="CasellaDiTesto 38"/>
          <p:cNvSpPr txBox="1"/>
          <p:nvPr/>
        </p:nvSpPr>
        <p:spPr>
          <a:xfrm>
            <a:off x="598961" y="3212976"/>
            <a:ext cx="3717877" cy="1969770"/>
          </a:xfrm>
          <a:prstGeom prst="rect">
            <a:avLst/>
          </a:prstGeom>
          <a:noFill/>
        </p:spPr>
        <p:txBody>
          <a:bodyPr wrap="none" rtlCol="0">
            <a:spAutoFit/>
          </a:bodyPr>
          <a:lstStyle/>
          <a:p>
            <a:r>
              <a:rPr lang="it-IT" sz="1400" b="1" dirty="0" smtClean="0">
                <a:solidFill>
                  <a:srgbClr val="006699"/>
                </a:solidFill>
                <a:latin typeface="Arial" pitchFamily="34" charset="0"/>
                <a:ea typeface="Times New Roman" pitchFamily="18" charset="0"/>
              </a:rPr>
              <a:t>Per informazioni</a:t>
            </a:r>
          </a:p>
          <a:p>
            <a:endParaRPr lang="it-IT" sz="800" b="1" dirty="0" smtClean="0">
              <a:solidFill>
                <a:srgbClr val="006699"/>
              </a:solidFill>
              <a:latin typeface="Arial" pitchFamily="34" charset="0"/>
              <a:ea typeface="Times New Roman" pitchFamily="18" charset="0"/>
            </a:endParaRPr>
          </a:p>
          <a:p>
            <a:r>
              <a:rPr lang="it-IT" dirty="0" smtClean="0">
                <a:solidFill>
                  <a:srgbClr val="006699"/>
                </a:solidFill>
                <a:latin typeface="Arial" pitchFamily="34" charset="0"/>
                <a:ea typeface="Times New Roman" pitchFamily="18" charset="0"/>
                <a:hlinkClick r:id="rId4"/>
              </a:rPr>
              <a:t>WWW.mise.gov.it</a:t>
            </a:r>
            <a:endParaRPr lang="it-IT" dirty="0" smtClean="0">
              <a:solidFill>
                <a:srgbClr val="006699"/>
              </a:solidFill>
              <a:latin typeface="Arial" pitchFamily="34" charset="0"/>
              <a:ea typeface="Times New Roman" pitchFamily="18" charset="0"/>
            </a:endParaRPr>
          </a:p>
          <a:p>
            <a:endParaRPr lang="it-IT" dirty="0" smtClean="0">
              <a:solidFill>
                <a:srgbClr val="006699"/>
              </a:solidFill>
              <a:latin typeface="Arial" pitchFamily="34" charset="0"/>
              <a:ea typeface="Times New Roman" pitchFamily="18" charset="0"/>
            </a:endParaRPr>
          </a:p>
          <a:p>
            <a:r>
              <a:rPr lang="it-IT" dirty="0" smtClean="0">
                <a:solidFill>
                  <a:srgbClr val="006699"/>
                </a:solidFill>
                <a:latin typeface="Arial" pitchFamily="34" charset="0"/>
                <a:ea typeface="Times New Roman" pitchFamily="18" charset="0"/>
                <a:hlinkClick r:id="rId5"/>
              </a:rPr>
              <a:t>iai.benistrumentali@mise.gov.it</a:t>
            </a:r>
            <a:endParaRPr lang="it-IT" dirty="0" smtClean="0">
              <a:solidFill>
                <a:srgbClr val="006699"/>
              </a:solidFill>
              <a:latin typeface="Arial" pitchFamily="34" charset="0"/>
              <a:ea typeface="Times New Roman" pitchFamily="18" charset="0"/>
            </a:endParaRPr>
          </a:p>
          <a:p>
            <a:endParaRPr lang="it-IT" b="1" dirty="0">
              <a:solidFill>
                <a:srgbClr val="006699"/>
              </a:solidFill>
              <a:latin typeface="Arial" pitchFamily="34" charset="0"/>
              <a:ea typeface="Times New Roman" pitchFamily="18" charset="0"/>
            </a:endParaRPr>
          </a:p>
          <a:p>
            <a:r>
              <a:rPr lang="it-IT" b="1" dirty="0">
                <a:hlinkClick r:id="rId6" action="ppaction://hlinkfile"/>
              </a:rPr>
              <a:t>Domande più frequenti</a:t>
            </a:r>
            <a:r>
              <a:rPr lang="it-IT" b="1" dirty="0"/>
              <a:t> </a:t>
            </a:r>
            <a:endParaRPr lang="it-IT" b="1" dirty="0" smtClean="0">
              <a:solidFill>
                <a:srgbClr val="006699"/>
              </a:solidFill>
              <a:latin typeface="Arial" pitchFamily="34" charset="0"/>
              <a:ea typeface="Times New Roman" pitchFamily="18" charset="0"/>
            </a:endParaRPr>
          </a:p>
        </p:txBody>
      </p:sp>
      <p:cxnSp>
        <p:nvCxnSpPr>
          <p:cNvPr id="3" name="Connettore 2 2"/>
          <p:cNvCxnSpPr/>
          <p:nvPr/>
        </p:nvCxnSpPr>
        <p:spPr>
          <a:xfrm flipH="1" flipV="1">
            <a:off x="3491880" y="4981107"/>
            <a:ext cx="216024" cy="284818"/>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880542" y="501913"/>
            <a:ext cx="6811962" cy="360363"/>
          </a:xfrm>
        </p:spPr>
        <p:txBody>
          <a:bodyPr/>
          <a:lstStyle/>
          <a:p>
            <a:r>
              <a:rPr lang="it-IT" altLang="it-IT" sz="1800" dirty="0" smtClean="0"/>
              <a:t>Il Decreto istitutivo della nuova misura</a:t>
            </a:r>
          </a:p>
        </p:txBody>
      </p:sp>
      <p:sp>
        <p:nvSpPr>
          <p:cNvPr id="6147" name="CasellaDiTesto 7"/>
          <p:cNvSpPr txBox="1">
            <a:spLocks noChangeArrowheads="1"/>
          </p:cNvSpPr>
          <p:nvPr/>
        </p:nvSpPr>
        <p:spPr bwMode="auto">
          <a:xfrm>
            <a:off x="873468" y="1196752"/>
            <a:ext cx="3444408" cy="3539430"/>
          </a:xfrm>
          <a:prstGeom prst="rect">
            <a:avLst/>
          </a:prstGeom>
          <a:noFill/>
          <a:ln w="9525">
            <a:noFill/>
            <a:miter lim="800000"/>
            <a:headEnd/>
            <a:tailEnd/>
          </a:ln>
        </p:spPr>
        <p:txBody>
          <a:bodyPr wrap="square">
            <a:spAutoFit/>
          </a:bodyPr>
          <a:lstStyle/>
          <a:p>
            <a:pPr algn="just"/>
            <a:r>
              <a:rPr lang="it-IT" altLang="it-IT" sz="1600" dirty="0">
                <a:cs typeface="Times New Roman" pitchFamily="18" charset="0"/>
              </a:rPr>
              <a:t>Il </a:t>
            </a:r>
            <a:r>
              <a:rPr lang="it-IT" altLang="it-IT" sz="1600" dirty="0" smtClean="0">
                <a:cs typeface="Times New Roman" pitchFamily="18" charset="0"/>
              </a:rPr>
              <a:t>Ministro </a:t>
            </a:r>
            <a:r>
              <a:rPr lang="it-IT" altLang="it-IT" sz="1600" dirty="0">
                <a:cs typeface="Times New Roman" pitchFamily="18" charset="0"/>
              </a:rPr>
              <a:t>dello Sviluppo </a:t>
            </a:r>
            <a:r>
              <a:rPr lang="it-IT" altLang="it-IT" sz="1600" dirty="0" smtClean="0">
                <a:cs typeface="Times New Roman" pitchFamily="18" charset="0"/>
              </a:rPr>
              <a:t>Economico ed il Ministro </a:t>
            </a:r>
            <a:r>
              <a:rPr lang="it-IT" altLang="it-IT" sz="1600" dirty="0">
                <a:cs typeface="Times New Roman" pitchFamily="18" charset="0"/>
              </a:rPr>
              <a:t>dell’economia e delle finanze </a:t>
            </a:r>
            <a:r>
              <a:rPr lang="it-IT" altLang="it-IT" sz="1600" dirty="0" smtClean="0">
                <a:cs typeface="Times New Roman" pitchFamily="18" charset="0"/>
              </a:rPr>
              <a:t>il 27/11/2013</a:t>
            </a:r>
            <a:r>
              <a:rPr lang="it-IT" altLang="it-IT" sz="1600" dirty="0">
                <a:cs typeface="Times New Roman" pitchFamily="18" charset="0"/>
              </a:rPr>
              <a:t> </a:t>
            </a:r>
            <a:r>
              <a:rPr lang="it-IT" altLang="it-IT" sz="1600" dirty="0" smtClean="0">
                <a:cs typeface="Times New Roman" pitchFamily="18" charset="0"/>
              </a:rPr>
              <a:t>hanno adottato un decreto che istituisce </a:t>
            </a:r>
            <a:r>
              <a:rPr lang="it-IT" altLang="it-IT" sz="1600" dirty="0">
                <a:cs typeface="Times New Roman" pitchFamily="18" charset="0"/>
              </a:rPr>
              <a:t>un nuovo intervento agevolativo per accrescere la competitività del sistema produttivo del Paese e migliorare l’accesso al credito delle piccole e medie imprese (PMI). </a:t>
            </a:r>
          </a:p>
          <a:p>
            <a:endParaRPr lang="it-IT" altLang="it-IT" sz="1600" dirty="0">
              <a:cs typeface="Times New Roman" pitchFamily="18" charset="0"/>
            </a:endParaRPr>
          </a:p>
          <a:p>
            <a:endParaRPr lang="it-IT" altLang="it-IT" sz="1600" dirty="0">
              <a:cs typeface="Times New Roman" pitchFamily="18" charset="0"/>
            </a:endParaRPr>
          </a:p>
          <a:p>
            <a:r>
              <a:rPr lang="it-IT" altLang="it-IT" sz="1600" dirty="0">
                <a:cs typeface="Times New Roman" pitchFamily="18" charset="0"/>
              </a:rPr>
              <a:t> </a:t>
            </a:r>
          </a:p>
          <a:p>
            <a:endParaRPr lang="it-IT" altLang="it-IT" sz="1600" dirty="0"/>
          </a:p>
          <a:p>
            <a:endParaRPr lang="it-IT" altLang="it-IT" sz="1600" dirty="0"/>
          </a:p>
        </p:txBody>
      </p:sp>
      <p:sp>
        <p:nvSpPr>
          <p:cNvPr id="6148" name="AutoShape 13" descr="data:image/jpeg;base64,/9j/4AAQSkZJRgABAQAAAQABAAD/2wCEAAkGBxQSEhUUExQVFRUXFBgZGBgYGBgYFxgdGBcXFhcYGBwcHCggGBwlHhccITEiJSkrLi4uGh8zODMsNygtLisBCgoKDg0OGxAQGywkHCQsLCwsLCwsLCwsLCwsLCwsLCwsLCwsLCwsLCwsLCwsLCwsLDcsLCwsKywsLCwsLCw3N//AABEIALgBEgMBIgACEQEDEQH/xAAcAAABBQEBAQAAAAAAAAAAAAABAAIEBQYDBwj/xABOEAACAQIEAggCBAgMAwgDAAABAhEAAwQSITEFQQYTIlFhcYGRMrFCUqHBBxQjYpKi0dIWM0NTcoKTssLT4fAko/EVNGNzg4TD8kRUs//EABkBAQEBAQEBAAAAAAAAAAAAAAABAgMEBf/EACQRAAICAQMFAAMBAAAAAAAAAAABAhEhAxIxBBQiQVEyQmET/9oADAMBAAIRAxEAPwCnijFGKNfYPngFIUYp1AAClRilVAoo0qNAACjFGlUAhRpCjQCFGlRoBUiY196IFc70FSCd9NCQdfEbVmUlFWzUYts7RRqTi8T1pUAAQAu4IMQBDRMaTEka6QKjssEju05Ee43pCW5CUaYhRoCjWjIaM0KNAIU4U0U4UAaNClQBp1NFOoBU4U0URUIGlSpUAaFKlVAaFGhQFNFGKMUQKFBRoxRAqgbRijFKKAEUYo0aAFKjRioAUgKIo0AKTmBO9EU4CoynLC49NczNroVSdR4tzBjanNiUYfBcgEQABGx8fCtR0d6P2lTNc7Uqp5jKDmPI6+vdWbxnSbD2cQlkYdbg61bTMx+lCEkabflfsNfHm3Ju2fQjSWCHdu80tspnQ5x8sorphLxaZ39O8g7elekphbJtmLaFdSBkE6HlIme6sLj8IqX7mWYLkgdwaGA9JFdem3b8GNatuTkKNKKIr6h4RRRoUaANEUKIqANEUKIoAgUaVKgCKdQFKgFSpUaEFSpUaoBSo0qEKmKNGKMUNDYpRT4pRVA2KMUYoxQDYpRTooxQDQKVOilFQDYoxTopAUAIpyoToBJOgHeTsKuMDwPrLYYuikzAadpj6wqXh+HdT2utsKwBgsrEjTlLgfZXln1UVaR3joN5LzAWwoKxoIXz0n/FXkV7BZuI2YHZbHsT2TIyXFEA7RltknuA8K32KuXoH4vcuXnJLHKVFsAGOSgnQDcj9lBe4JiUJushgObhgnLLSWJgxzOvjFfPTyeto9IsAx7/ADNYXi1puvudhhLkgZTtPLvFSsHxfB5AblpxcjWGY6juJeYo3uKYKP8Au7P5iftLE1rS1XpuzM4KaKcHxHv929Gpt/jgNlraWAqmNe7UGdhzH21VHFHkteyHVJryPPPQfokxRFMGGxBEi00f0W51zv2r6gFkZZMCVOvlI1rXdQJ28iRFGg3CMUEDhSw7Jgakg6gwDt+2lZJKgncia3pay1HSMT0nDI6iKIpV2OYqIpRRoBUqVGhAUaVECgFSijSqgUUqEUqEK+KUU+KUVSjaUU+KWWgGRRinxSioBkUop8Uy5dVdyBUbS5KlY11clVRSzMwAA8amLwTFfzZ/U+8104Hj7CPnuMRA7MK51Ok6L3Tv31c3eleH/wDEb+rHzINfN6jVe/xZ7dLT8copcLwDEOT9CPrdnw0rvc6L4gA6q2uwYT9o++pjdNLI2tXPUgf4qj3Om6crIP8ASuQf7pivPvZ22olWeiCsgJvQ0Ans8yNeetcb3RQgqBcUie0YIyjvidfsqK/T5uVm0PNy3yUVwu9O7p0AtD+q5/xVLFGuwNpLKdWixGveWlRJ8WB5ctNaHD8I1pTmcF2djAJHxPmgaTIB001IJrFX+mWIYQSm/wDNKf701HHSnE8rjCZ2t21+SU3UNtnop4XZIINkGd9ADseYM1ExPArJEC2Vj6p18tSZrz5+kWIO9y73/Fl9NIqNc4vdO73T53XI+dSy0es4XD5FyhVC66cvltXK8qfSNrTaY/0ivI7mLY9x23JP31x66dgu/wBlLFHrox9pFAa/aWFA1dBsB3tXB+O4Yf8A5KH+iQ3ymvLFutyP6tcxeYmA2vcAJ8qgPUcP0kwtsKDdJhQNEuEaCNsu2lZd8bba4QpMEnKSMsidN6zGVu965rfPfInmeVddLVem7RjUgprJsQKMVkBf/NXxg0/8aPd7N/rXr7xfDh239NZSrJDGP3t+mfbel+PP3vt/OHfu3p3i+E7Z/TXUYrJDiL977fXb23o/9qOOdz3J++r3kfhO2f01kUayR4xcH0rmngPvFE8aufXf9Ff3avdw+E7eX01lGsmOOXPrv+gn7tO/7df67bx8Cfu1e7gO3kaqlWU/hC/1m/s1/dpU7uBO3kX8UYquxHGUXQRPidfYTUd+MnkPZf3jW5dTpr2RaE2XUUGIG8Dz0rPPxF2/+x+S1Ha82YAmGbYBddBrqa5PrF6R0XTfWaNsUnfPlr8qj3eKKP8AUgftqjxNt1WSHf8ANB1PtUheHeA9BNcn1Wo+Da0ILkk3ONd0egJPudPsqvxOPdvreZMfZUjD4JhmzkRPZAMQPHxpYjBpKsSQF1gc/PvrjKc5cs6RjGPBxsqzCQWOv1v96VzXW4bcNmAkyTEeffV+cPlXRXiDllYmI39yDE1xhh9CPMR8650jeSv/ABQ9w+2mYW2zEgpliIJ1mSQY9h71YLcJ+r6kCnKWOggnuXU+wmmBUiBirDqpKAMwGgiJrph8M5Xt6GToPAkA+o19al5iNCYI0IjUEciI0rvh8HduT1YLRvoRv4mO6loUyC+D0MEzGnnypuGwJA7ZLH25CpdyxcVirBgwiQNYkSJgxtXXCYB7rZUzTE6wAPE60tF2siDBjuqNheFFXLFiwOaFOwlpHPkNKtcfwp7BUPBLTABmI7yRA7hUQZe9P7RPuomvRHGuRwsjuWoeA4WllmZWJzb5iCBBJ0jber/GcAuIVCg3CwJOXNC9wLc/sqFgcO15wiZSTr8RIjv8qKVlca5OQI7/ALKjphbaMXAIJkk684J+VXnGOAdQnWBgwBGaVACr3/FJO2gqkuX0G50mJ6po2nc+FFK+CONcnVWX84iAZEEa9+u/hE1zx3Cg9srJUNEMBBGobSR/ua2fRfglq9h1fs7x8AmAcw56TO0baUeOYMYLLCWSr5jLsZlQugEaADXc91V2RUYvDYAIirIeBuYk+elLEYJWUgAAnmOVX2G4mlxgvV4bUgE59RJj38Km8YRLRXLYRgQZZmyqDyXz39qm+vRrZauzH2cAFEGG13pXcECCAADBgjl3VfWeII7ACzZ1I2vjTWJOnjVjxLD2rKgrY6yWjQkAeJOsDlRyr0RQv2Yqxw6B2hOtPOBX6v8Av3q/OIt6g4Tzi4KnY/BWLVvrGssduypkie89w5mjklygo3wzFYbhxE55O0QfeuxwC/nfbV8btjnh7w8nT9tS7mCsJZN5luhYnLKlviyiI03PfVcl8Gx/TGYfh7a55O0R5a0/EYI5TlJzRpJ0J8a0pfDn+RxP6K/cadisJZFkXZuW1zfSUsx1IAy5huefh40cl8G1mLOEv9w9/wDWhWry2e+9/Yn96lVtGaZU28GFGsCTA7zXZcMqkliNToDAA8Na78V4cbS2zclmZc5A+IBjCzsBz08D3VwXhzyCqTNsuFnWBG+hjVqmC5G2zbViQSSYmJI0mI5D0pzYhZnIZ7yAPmZ+yu9nhxuC00gF2gLqdBJLEz3CduYo4TAkrda82lv6sAZgsuDpynL5g03GtuTiuIYiQoA9f2VxGKJ+JgvsOfjNWQ4MBdsKxJLLmdTsMqgsP0mA9DUtsLaJxFxkHV2sqgAQCUBusNO8lVPnUvNErxszeLxIAnOSBvqT6cq6cNyXr9m0FabjgAwNp1PM1BTCXLttRBGYnU6CBqde/wDbWo6DcJY49GI7Nu0zDaJOnzb7K2iPFGr6Y2EW3Ztoi5ruIRBodpzMYBE8t6zHDeHtbxlu0xR9C5hAAAJIj9X1mtpx3hl27iMO6rKWlZokas+g3PLKPeoeE4BcXEtffQG3lVRBj4fHwrEnhlj+SI3SjC21w929l/KSiKZOksNhMbeFLobhx1HWHVnuMAeYVYED1qbxrhl3EW1tjIirdDyz6tlBAGUAwJM791duFYJrNhLRKdgGCGmZJMnQQZ86509tHW1uMfhcB14v3M7IiXrsBSRottmH2wffvq16BybV0kk/lsokk6Kq/tqXw7gL27DWuss9sszEsSwLBQRoAOX2mpvBOGLh7fVqwbtFiQfrf9K3P8aOcH5tsz2KwS4jH37bfClgGBprNo8vFiKZ0YwyrjrwTRUVwB3TcEfKtDY4KVv3bouBWud6l+ypQgfEOccqdguEWsPce7nLNcIU9lo1M6QfOn6UP3sqem5lLC8mvrpyP+5qk6X8Pt2soRQN9hv+UNbPivDrd42y7FQjFhCnfSDqI0IrljeF4e7HW3WaO/qhzn6vfSGI0NTMkyxt8vL7qw3Qf/vC/wDkt8xWyvYiyYHXZADrke2CdCIknaoeHwmCQgozAgRIuoDHdo01mKpGpO2ROmQnCP4Ff7wH31ScWWcHbI5phyfWywPyrXYy7ZuoUZpBiQAvIgjbUbUhZwsQLLt4flz8gRWtPxRnU8qOX4OXnCDwb/Cg+6j+Ei2OrwznleAP9YSf7tT+BZVa6qKVAKtlIYRmDD6QBPwzUzjOHtXbSLe2Dg7gagEfS8DWrM1k806WWAjW2UBfycaCPgbLP6tWvTPtYdXHJw3hqrftFX+M4VhLsZ3LRMS1oxJk7jxrnjcDauW+qL28gKxDDNCkEcyOX21mbtpmtPEaZgukGDUW7LooEh1JAj88euvyrV8SbrsE7D6VnP7AP91WN7o9hXRUL3CqmQBlMaAck7gBXSzw1UTqlhkC5RIeSPGPOmo7qhpePJ5bewq9ULgVcy3FMxrDKykE+dn9atp0fbrMGFzEEK9uRy3AjxgirCz0PtdXkNx9R2uwdwZkf75mpOA4EuHUohLgnNr2SDAHj3U1HaGnhnmaYbNbuz/GBZB1lSjLmHszn+p4Vp+hOKL23UtqGDAzqA4+4g1a2eiaZ7jm4EzsxykZtHV1YSGH843LmKPDOjaYViy3Q+YZSNF5yDqTP+tWTTiI4kZDheB63rrdwsbqBlUhiNVJ2A2Ep+vU7ofiWuJctMxJKyJMkfQaAfGDHjV7huj8Yl7y3ETNBhu1Pw5h2SsCVB9TTcD0UFi71ouqw7UqNDB5D1ANV5gRYmYC5xJ0JVrjgqSCAzQCNDQr0W70cssSxUySSdRz1pVy3M64GY7A3bpvEowzuBJAAFpYWN5MjMfNh3ULfC7h60gopdQiksAyKoMEAA65u0PTup1ov2sxDHMSJmQOQlSs+fjXR8x5+/a/v5qu5GVB1Rzs8NCMDnVAlsooILQGjMYEAaKBv30k4bZydUHzKWJJXV2k5joTAk+eldLdoxIOmuqgLqN9VA1FcGxaZhba5qSBDMxEnaZMD1qbkXa+Sa+Hths8XM8RmdTMSWgdmAJJPrTLfUD+SQmZJZ0MmZJIz/srjjLa2ZzAKRpGXXygDU0MLfS4oKtrzU6Mp8QfmNKm/wB0NnqyXYxAU5lVAYiQH0BgkCEYchU3o3cN27eunXVbQ/q6nu5kVlX46FaIBQHU5hmjmQPurV9HrosYLrjqO3d2MmSY03E6e9dI2ZkkTMbh5dtdJ71/yz86jnD/AO8w+5BWSxHSe+z5w2USexkXKRzmWmrzGcZyYdbzpkZgIXQmTtE+GtYk5I1FRLHqD4/pv9xFHqT3/rXv80ViDxu6DmFy7P8AVy/ozFaPivG2t27fZi7cA7I7RGksY8PX13qPcipRZZ9R4/be++9XBbCktIBhgPpc1U82NZXDcZxAeULOWPwNDKfIfR9K0mLuC2Gun4Se3GuVlC6e2X3qPcjlqvCcV7OwwaZxCJ8LfyaHmveKoelmIWybKhUB6xT/ABdsbEtyXbsQZ07VUmM4m9xwzq4lZAznQEjbs1BuHEPdsXWD5OsK23YzsCp10MdncxzrtoxbkrNSarg9LW0vKPCEtfcldVUjYn0Cj5LWQx3GnIS3anKLXbZcwGkCJykxA+3WoPDsTdDgWWylmAgMxBk7kHQ1zcXk3aN+JP0n/SI+VC3cDGFuMx7hdYn2DVQ9IcReZls20Zww7RCtr3ARz028RWbw1tnYC0FLbgrPuSGqJNqytpM9D172/SY/M1zvOikK7gE7Bm1PkCah8VvXUsHq8z3CAoIEmY+Ixt+2KwuKv6/lGTMYJ+Fjr4liQfDekU2JNI9K4Xby3roAgG3bPsW/bVtenqzBIMHYkHTXQjWsV0ELZzNzOGRoAIIXKyaaEwe1tWu4lcuLh7htLmcKcq9+2ntNdKwcvZWtdf67/pMfma53Hfm7/YfmtYjEqxYlkbMddWeddfq+NX3A7txbR6wMACcoMk5QAZ2B5xEcvGuUotK7OsWm6otDmPMn+qh/wVyb0/QtfuVj8Rxe9eXtq6Az2QxXbWIyyfWas+j+NvOxVpZAN2IbXkAY386VJK7FxuqLop4J/Z2f3KGUD6K/2dv92qTjfGGDmwqsBlDF1bKdZlZPhB9TVXhsbcDqEa4ZZRBZXGpAkjNtrJiqlJq7EnFOqNeH8F9FUfIU43T/ALzfc1VvGOKjDIGZZlgojvIOuvLQ6VRXuO3C2ZWf+jkUr7Z/t38akdzD2o1nWt3/AK177roqDw/DXrbS+Je8uWIfONZHaGRwdtN+Z9OeG4lNg3nWAAzaaEhfAnQyDzPLvqlxvH2uHNauOiaQOrY+5yVYuTI1GjW9Y3h73v8AOpVjR0hu/wA4P7Jv8ujWqmZ8CR0i4mwyq+UGAXyhgpJkAAA6jQ+E7VJxmIvW8MiFpJIC6DsBjmyye0x8DoNeQplhlcu1zLL3FWNGKog1H9btD1HfT2xBa7bN0R1as0AFu23wA5QdQhk+dWuBfJz6Oluqe6CQDPYPZU5QDmaN9425GqvBh7l1FYPluEEtMAhgzGBHcrVcXluGzkQHtplOjZi7sz3MojZRmH6PdUm9hHzrlRlCWWt2s6lRmIVWYzsMqj9I0+sfEQOkFp2dLduDFtmVNeUCSZ1nYD7adwtAMIzkhWOcll3yqSoiTGuUwfGan2uHX2e66o7lkW2jgKB2CST2mB1bXTuPfUZ+CXmtiygbW2lsKI7ISWZmaYBJAHrGtT1QvNmbvYS4q2ToBdChVgTrM8p7vevV+OucLgLhGhSyEXzMIPnVNw7A20xC3MUEt9XaAtIzq0EkAvoN4UAetWfHvxbEWeq6+0oLgt2uSgkDfXWPauj4OZh+J8Nyiz2rhu3blpZzH6qZz+uuvhW9w0O42MNB2OxBPl/0qqxeBsu6XTibJNosygaCT5sRppHkK6cLyovZvWlLNcZnuOGYloAIAIjTyAgaGaxPLRuDpMoejYFzGNcMQDcueEs0L5atUvpbiD1aLbJDPfCEg69k66jbUimcOfB2Hb/iX+r2BcU6SN13E+ldjcwEgm9cIBZoKPOYwc8jnI5b6UatlTpFJisJbsY2wEzBQHuOZJkKbrbeSge1WnC8fnbH2j8KXGcHum2qkf8ALB96h8ZbDlla1dNwwQQyspHdq2430mrDDJgEDRfugvGYhG1gRrG486Ti27RvSnGMXFozSWFuYe5fuLmfJeedoJe0o2/OY/bXRbZGF4ag3a67d8z1j+p7e3Or7ELghYKLfcvlaCEYAktmUFdgNAPtqs4O1jMv4xcZVt/CEDZiSCJkHsx4DnXRSpp/Dl9JvSDDAXcHYGqZtRybtKJ9ifc1V4vBJbx2HVFCgNb+ZPOr2/isAzBusu6HSVcjee/76GIv8PZpFy6vdAfTu3NYTdZK+UzS4MzcTwuDv7/EftHjWJ6G/wAev/ln5rV5g+L4VOr6u6ysGGZnVmERoYnefnTuH8Ls2rhZb6Jp2SwJkEDaW25ydZnurKVFbsm4rEiTbkBjbZhrDQsDQeu9YjhlhWw1xioLBbokwTp1bj762Yw+FW4bpvWy5UqSWJ0JBgCdNgKiYHh2FS1kOKtjMDmAWRqMpgnXUAVdPA1PJFd+Dr4+Qg3hJMDXI33D3r0ewQZAIPkQfkaxvA/xfDX3C3FNprYOb8/N2hAE7Aa1fJx3C5gDdXXTZh5a5a0Y9nl+CwqdTeLrmdUaDzGVre0bGWPvVv0MvxZu5jAW4TJ7ii8z5VoU6Igm4yOhV2uaEkiGJG6tGwHtUF+hBt27lsuxW7E5CQeyCIModDI9qk8xNQxKygxNgXccyXMxTskCSI0t7x4ZvbwqN0YuMmKNssxWLiAFiRoc3PyrTv0dd8SLiLAFoDtPAMZlI0SdiKb/AAQuriPxjsgB85UMTvOYCUE77TT9KD/OyB0uvMtkFGIi4A0aSGVoEjlqBWc4qrYfqmtXLoFy2Z7bHVW8+YKn1rVYvo+Rh7yhnuPccXJIVZIKmPi0HZpuN6I37lm2mRexJDdYNQwQEEZRGiDnU0+KGpyicri5bVhHbQESJ1ZZH+/CsLbtPds3bhuP1iAGNI7JAM6fnfq+NbCzwG4n4uHuMvUkygAYMDmAJbMORHLkaiYDgV0Xr5W21y2zOIzW10uK22ZuWf8AVFTTpMupmJy6IY5r9t1udohhAIHwsBCxERIPvVVjbRuYk2QVtrIyFUSIdQV5aiTJ/onap/D+i2Ls9YBNoOhXMchC9oEfBcLA7jQad+1deMcGuG7Ya2GZurCNlGsptqSBsWG9VYkG7jRiXx11SQSuhjVFnTTXSlW5v9GQ7Mxw2IliWMCzEkyY/K0a62jhbJ/4/icuUW7arAEZVERER+UNGzjMWohciSZMZRJ7z2TUfH8ZFu2jG1DN9AvOn1i2QRy0jn7O4dxg3QxNtEVRq2YmOfMd1cLlyeio8Dusxcyrqp8Cs6769XRcYxt7/wCudPZKgWukzE5Vt2jLQuY3Ax1gEw0CancX4v1AXRDcbde1lA5neYnad4NLkWog6jEne+f0rp/xCuT8PvEa3yfRz87lO4dxtruYstlUUSxGeR5S3hVViOkTMrrCBDIBIbNl75zCi3WPGrLDozwo4k3m6w5UfKpAPa0kn4vL3rQ/wY0/jJ/qt+/XPofZ6rAZxBzZ7mux5CT3QorPXuk2IQKTioDrmXsrtJU/yfeCPaupyfJd4zo+Las7XQFUSdCNvN4rlxDh4S319y5mkghYILHcLIfTTfuANXXDrlxsMpuubhu5YJCiA5AAEAcjOvfVR00xIZ1tCOzqfXYe2vqKqyRmFvWiwuOxly0kkHdpO+yzrXFbGnMkjSOXia9E6N8M6zh+I5G67Ef+n8P2r9tYLIRsSfU7cqyyo54fDwTJ2XxPrp6e9DD2DAOnvWu/Bxg81zESTBt5BzgNv57fZWc6X5sA1pSFuC4rEEEiMpA5+YqfwpDOGJOnLTU7nwrrZw3a7RA0PefPQCqr+Eg/m29wa3H4OAXxdtypWbJcA9zRBq0LMnbsaTPM899eVJrG55nkZn1q54zgWtYi5bzaK2kaAg6j7CKrmkkaneCCZB8fCoCfgeFrde2ocb6gA5iIk5dIJIBHrWzwfCbl9mD3RKGComEJAJVcr6gTufD0u+j1ofiuHJAJFvQwJHZG3dUzCrD3SAB+UE6f+Hb/AG1URsoD0UIGtwezfv1ybosf50fot/mVqcTfyKzQWyqTAkkwNgOZNYa50qxndb56ZNdCQRqd6rCLH+CZy6Xf1X/zKjXeh5MxdE8uyw/xn5V26PcbxF+7kuG2qgEkBYJ7gD9tamPAUYMUODMvZm0cunwPr5kXQD7Cl+JXBztfoXx8sRXbi3Hhbv3bfUs2RgCesCzKq0xkPJhUex0gDuqCwwzGJ6wEDck/AO6uD3nbxHHC3R9JPQ4kf/OaH4tdH0/+biB/iNHjHG0wzIGRnLzABA2iTqD31FPSpf8A9e56Ov7tROb4K1Fckg27v139MReHzBoNbxHK7dH/ALq5/lGpuBxguoHC5AZgEgnQkSY8qqbfS202os32AJEgLBj1opS4DjE7kYofyt0/+5n54c0VfFja7cH/AKlo/PDUzD9Irdx1RbN8MxiWChRoWMmdNBXXinGLOGym6H7RIARQTpE7kRvV3STG2LQ03sWdDduHwLWD/wDCKQvYkQQzTPdY0/VFQ26WYXmuJ/sk/wA2rHh/EUup1iBwkmC4CkxuYDHnI9KOUlyRKL4B+PY367/o2f20qhjpfgv50/2bUqb5E2RIOCw3XHEM3wphXOuyvegJHdCDbxpmE/4fAs4EMykjT63ZT1y5fahg2vtcfCiE6631zoU1yDsqWYCQYgZZB286lcfDhAAnYtqbrsVORRbGnhvrFba9GYtckfHcGFvE4W3AkWbZYeKjO0+bFffwqVbt/jGNZYGSxh7p/rMhUE9+pHtXfh5uXoxd4qxe2SrAEErO8DQAxppr86jA427bfKqotzGaQ2bNcGc/DLaa7xHtV5kTiI/o0i27V65yBgeItrPtJNUPGrRFq0MsObKmebNfcvJ7+yYrUYzC9VZXDhMz3GK5UzGZaWg7momDY4zFYYOqdhrfwExltKSJEmdB9tWDy2JcJGo6Wf8AC8PyIY7C29O6IP2A+5qh6VYFbeEsLlBu9RatKe5nY3Z89CPWtJ00wD4hEQKCoYs0mBOirsZ5nXYc6qbavi8TZW6LZCOrk2mzfAsJMMwA2HrJrRh5NbftZTYtjZfDlbSB9pBqo6R8Eti091ZVgczEktmnSNTpqZqwXF58YygrFu0R8Q+JmUt9mWuXTW4RhgBHbcDcHYEx7xQMndHsOUwNoKe0bRYTtmZSQSPM15pix9ZFB7u0II3G/fXrdtMlpVH0bcD0WBXgn4R2Y8QvnMYVwqR9GEWY8c061mrZq6PTfwcW8tu++3a09FkfOsb+G+A+EUcrd4+7IPurfdA7UYRiebsfkPurzr8M7zibAnayP1nY/spH8hLgxNp4Ecl325jWvY+gFmMTt8GEsj3tWyftmvEswlpJjXma956DWwMTf/NS2vsgH3VZCJWdMl/4l8ybqkEE6jKNT4zp6VmbwGmUEa8zy8orU/heuuli11ejNcylhAYLkLEA8pIFef8ARrFO4dGYsAAQSZI+KRJ1iok+Stq6PauiTlsJankzqN9hFWGF1e94XR6/krVQ+jV3NhrZgCJWB+bpJnmdzXXBX5uX99LoH/LQae1UyyViTCseYUkegrw/E2uufOxgtjsOGjSRda4Gr2y7qG8QfXSvIcDYXth3VD1+HuDNm1Fq4Wb4VOsEx491LFYI3QB8uLws6w1xf/6L8zXtUfOvHejPDnGLs5CrRfdtGjs52uE6gfRmvX2uQNaoPOOndp2xd1UbKTatuOWoyg8t4BrP37lzDXHUXJyXokaErAIB8PDxrZ9LrBOPRxlg2ADLKNZuRMnyE1luO4Fme5lKNmFlgVdCCRbC3NQ2kMKmKLncX3TC/ktBgoLF1UNpK7tI07x9prDI1w9vMCoxCIVyrs6Fhy27JHrW26TWi+DmCSOraN+YH+Ks3b4Td6m/CifyLqM6SWt3IIAzSew7H09K56XDN6vo0HRHHNct3FuNmysANhAI0Gg20NZjpNfy3Li20S2qMBAVY0yy2iyJU7eFX3ReyyXrwysFYAgkEbHx/pVWdJ8CzYq4FUnPbRtATGhQzA8KLEyvMCtwuJu4d31XPbusjGAdAYgSPA66Gth0l6vqDde3nyjsnmuYgT7xWb4nw+4GJdGBuWLD7buqC3cGn0pE+vjWkw1o3sEEYGTZyGRBkDLr6iaupzZNPijC3b10lnB7KlM0EiA5YSNdBKx6jvrW9GeJG4btlgAqg5QPqliGk7n4hr41m+D4drquqo7Z7Ljsqx7SZbizHjbjzIHOp3CrvVYm28Eh0giDzG3nmWtSzExF1IuG4HgwY6g6d3WR6dqlVIOm780X2P7tKuOyR3tHqlnBILjXgo6xlCFpJlREACdBoNu6uuMwi3Ua24OVhlIBIMSDv6VjluHvNdFvt9Zvc16Ty2bDDWRbRbaABVUKo8FAAqDe4RbbEW77Al7SkLtlE5tdpmWPPuqhGMufXb3ronELoPxt660oWavqxppEc/Sq7hWFVLt9wSTmW2PDKoLR6n5VUHit361Nw+NuCcpYSxY5TuTuaUU2Nw51jvH+9KyHRHg1vAtfdXLsIUjJkjKD+TnMc0sQZ5QO+un4xfPO9+k1MTDtvt5sn3tJoiD+iWHK4h3dixcOTMc3Ug95iI1qJw/oWbWIUNdDArn0DH4HXswSAJnfwNSUQDe4o9CT+qDSD2wRmdj5JHzP3UZUbjFPlts7EZVXN5BRmbnroK+eeJ8QfF3LDXD23IDaj4nuS0QAAMzmByGmtei8bxCugtIGUPIdyWMKIzLCj4mHZnlJPdMXhEWlZFCqouuV7JGhOZYJWYEwPKiVBuzdcMwZs2FtHLmza9qMxmSFBAn/AEryL8Lalsd4IEX9RW/bW3OMaQczSNj1mo5EgnUVExdu3dJN23buEmSbi2rhPKSWUmolRW7PG8KmY5dczsFA89PeSPavoXongWt3MRcYAC5cbIJBJysy666ag1lrXCcMGDCxaDAggi3aBBBkERFX2G4jcQAKSACSBlXmSx+0mjyE6K/8LP8AFWZ/nLh5D4baDmR9avPehOHZ3uBRLHIAO8kXNPsr0bj6jFhRfBcKSRAZYzZZ+EifhFV/BeDWcLcFy0rAyDqbhByzG895ouCe7N/wMTh7YEggEHSYIMEH1BrE8I41f/HygVcl3ExcJUEkQ+VlIiNFGpmrzBcVa0rKo+JmaTm0LEk8vGoPBlt2HVsx7NsJ8PIbHQURWbJlHj7f61j+miLhrL30s23Oa2MrghRJKsRlOk9n1Bq+HGrff9jfspw4lbb6S+v+tQGX6A40YpXuGzbtOlwqOrkg9hTrJ/OPtWwuJP8A0/1rkt9BOUrr3RTxe0nWgIHE+CW791LjyQLTIROXfUTz3msD0VxNnE4hbL4Tqsyv2hiHbYaqRkGhE869Ut6gH1ry3gHDrtridsmy4Trroz5CFgpdAMxETGtEg2a3HcEa7aa2RCssSCs8iDv4Vluk3DbWCs2S9m5fJLIYvC1lIAb6jAzNeoIuhrI/hJwebB5hMpeU6bwQU5ea1Ixork3yQujGBS5hrd+zbdS+dWVnDlMjlcubKs6gnbmKbxbou1+7buEsgQHMAoJYCToc2h33B3qZ+DFycGU5pffeZ7QV+f8ASrVwKjgt1lU8UeRY/C4Wzizhz+NhhdVc+a0U7RENEg5e13VtLfC2sjq0ViqaA7kidzHOsj+E7D9Xiw4A7dpGGw1WVO/9Fa9Ns386o6xDIrDyYAj51ZRtEjKmeb4jotcti/ca9ct2wGuAIjFoBzFVGdRpvUTotgbV+45t4i65tKHKXLJQnWJB61pAO+nMV6jiLKuMrDQggx3MCp8NjXj3Ri+cPjurJYFlu2GPKTHhoMygzyiqliiN+zjd6JXWJItmCSRqo3125eVKvQcQj521s/EeXj5UqxsZv/REMWlG9xPISaP5IfTY+Sx86FKupyD11sbK58yB8hSGKA2tr6lj99KlVoDlxbcgo8lH309Mbc+uR5afKlSoBjXCdyT5k0AaVKhB00ARSpUAmpqgUKVAPMUwihSqAGSuiwKFKgGGDsZp6gUKVASEPiaIJ+sfelSoUdnP1j7mubO31j7mlSoBK7fWPuaf1zfWPuaVKlAcMfdAgOwHdJpW+L3x/KGPGDRpUoWSE6Q3hzB9BT/4TXOaofcffSpVKFnW10nn4rfs1dh0jtndWHsfvpUqUWwvxjDNGb9ZJ+413tcQslQFdAANB8IAGwAO2lGlRgkW7qtsynyYVWWOGYdrrubNk3FuzmyLnBgEGYmd9aFKslo7/wDZlruWlSpVRR//2Q=="/>
          <p:cNvSpPr>
            <a:spLocks noChangeAspect="1" noChangeArrowheads="1"/>
          </p:cNvSpPr>
          <p:nvPr/>
        </p:nvSpPr>
        <p:spPr bwMode="auto">
          <a:xfrm>
            <a:off x="0" y="-1076325"/>
            <a:ext cx="2609850" cy="1752600"/>
          </a:xfrm>
          <a:prstGeom prst="rect">
            <a:avLst/>
          </a:prstGeom>
          <a:noFill/>
          <a:ln w="9525">
            <a:noFill/>
            <a:miter lim="800000"/>
            <a:headEnd/>
            <a:tailEnd/>
          </a:ln>
        </p:spPr>
        <p:txBody>
          <a:bodyPr/>
          <a:lstStyle/>
          <a:p>
            <a:endParaRPr lang="it-IT" altLang="it-IT"/>
          </a:p>
        </p:txBody>
      </p:sp>
      <p:sp>
        <p:nvSpPr>
          <p:cNvPr id="6149" name="AutoShape 15" descr="data:image/jpeg;base64,/9j/4AAQSkZJRgABAQAAAQABAAD/2wCEAAkGBxQSEhUUExQVFRUXFBgZGBgYGBgYFxgdGBcXFhcYGBwcHCggGBwlHhccITEiJSkrLi4uGh8zODMsNygtLisBCgoKDg0OGxAQGywkHCQsLCwsLCwsLCwsLCwsLCwsLCwsLCwsLCwsLCwsLCwsLCwsLDcsLCwsKywsLCwsLCw3N//AABEIALgBEgMBIgACEQEDEQH/xAAcAAABBQEBAQAAAAAAAAAAAAABAAIEBQYDBwj/xABOEAACAQIEAggCBAgMAwgDAAABAhEAAwQSITEFQQYTIlFhcYGRMrFCUqHBBxQjYpKi0dIWM0NTcoKTssLT4fAko/EVNGNzg4TD8kRUs//EABkBAQEBAQEBAAAAAAAAAAAAAAABAgMEBf/EACQRAAICAQMFAAMBAAAAAAAAAAABAhEhAxIxBBQiQVEyQmET/9oADAMBAAIRAxEAPwCnijFGKNfYPngFIUYp1AAClRilVAoo0qNAACjFGlUAhRpCjQCFGlRoBUiY196IFc70FSCd9NCQdfEbVmUlFWzUYts7RRqTi8T1pUAAQAu4IMQBDRMaTEka6QKjssEju05Ee43pCW5CUaYhRoCjWjIaM0KNAIU4U0U4UAaNClQBp1NFOoBU4U0URUIGlSpUAaFKlVAaFGhQFNFGKMUQKFBRoxRAqgbRijFKKAEUYo0aAFKjRioAUgKIo0AKTmBO9EU4CoynLC49NczNroVSdR4tzBjanNiUYfBcgEQABGx8fCtR0d6P2lTNc7Uqp5jKDmPI6+vdWbxnSbD2cQlkYdbg61bTMx+lCEkabflfsNfHm3Ju2fQjSWCHdu80tspnQ5x8sorphLxaZ39O8g7elekphbJtmLaFdSBkE6HlIme6sLj8IqX7mWYLkgdwaGA9JFdem3b8GNatuTkKNKKIr6h4RRRoUaANEUKIqANEUKIoAgUaVKgCKdQFKgFSpUaEFSpUaoBSo0qEKmKNGKMUNDYpRT4pRVA2KMUYoxQDYpRTooxQDQKVOilFQDYoxTopAUAIpyoToBJOgHeTsKuMDwPrLYYuikzAadpj6wqXh+HdT2utsKwBgsrEjTlLgfZXln1UVaR3joN5LzAWwoKxoIXz0n/FXkV7BZuI2YHZbHsT2TIyXFEA7RltknuA8K32KuXoH4vcuXnJLHKVFsAGOSgnQDcj9lBe4JiUJushgObhgnLLSWJgxzOvjFfPTyeto9IsAx7/ADNYXi1puvudhhLkgZTtPLvFSsHxfB5AblpxcjWGY6juJeYo3uKYKP8Au7P5iftLE1rS1XpuzM4KaKcHxHv929Gpt/jgNlraWAqmNe7UGdhzH21VHFHkteyHVJryPPPQfokxRFMGGxBEi00f0W51zv2r6gFkZZMCVOvlI1rXdQJ28iRFGg3CMUEDhSw7Jgakg6gwDt+2lZJKgncia3pay1HSMT0nDI6iKIpV2OYqIpRRoBUqVGhAUaVECgFSijSqgUUqEUqEK+KUU+KUVSjaUU+KWWgGRRinxSioBkUop8Uy5dVdyBUbS5KlY11clVRSzMwAA8amLwTFfzZ/U+8104Hj7CPnuMRA7MK51Ok6L3Tv31c3eleH/wDEb+rHzINfN6jVe/xZ7dLT8copcLwDEOT9CPrdnw0rvc6L4gA6q2uwYT9o++pjdNLI2tXPUgf4qj3Om6crIP8ASuQf7pivPvZ22olWeiCsgJvQ0Ans8yNeetcb3RQgqBcUie0YIyjvidfsqK/T5uVm0PNy3yUVwu9O7p0AtD+q5/xVLFGuwNpLKdWixGveWlRJ8WB5ctNaHD8I1pTmcF2djAJHxPmgaTIB001IJrFX+mWIYQSm/wDNKf701HHSnE8rjCZ2t21+SU3UNtnop4XZIINkGd9ADseYM1ExPArJEC2Vj6p18tSZrz5+kWIO9y73/Fl9NIqNc4vdO73T53XI+dSy0es4XD5FyhVC66cvltXK8qfSNrTaY/0ivI7mLY9x23JP31x66dgu/wBlLFHrox9pFAa/aWFA1dBsB3tXB+O4Yf8A5KH+iQ3ymvLFutyP6tcxeYmA2vcAJ8qgPUcP0kwtsKDdJhQNEuEaCNsu2lZd8bba4QpMEnKSMsidN6zGVu965rfPfInmeVddLVem7RjUgprJsQKMVkBf/NXxg0/8aPd7N/rXr7xfDh239NZSrJDGP3t+mfbel+PP3vt/OHfu3p3i+E7Z/TXUYrJDiL977fXb23o/9qOOdz3J++r3kfhO2f01kUayR4xcH0rmngPvFE8aufXf9Ff3avdw+E7eX01lGsmOOXPrv+gn7tO/7df67bx8Cfu1e7gO3kaqlWU/hC/1m/s1/dpU7uBO3kX8UYquxHGUXQRPidfYTUd+MnkPZf3jW5dTpr2RaE2XUUGIG8Dz0rPPxF2/+x+S1Ha82YAmGbYBddBrqa5PrF6R0XTfWaNsUnfPlr8qj3eKKP8AUgftqjxNt1WSHf8ANB1PtUheHeA9BNcn1Wo+Da0ILkk3ONd0egJPudPsqvxOPdvreZMfZUjD4JhmzkRPZAMQPHxpYjBpKsSQF1gc/PvrjKc5cs6RjGPBxsqzCQWOv1v96VzXW4bcNmAkyTEeffV+cPlXRXiDllYmI39yDE1xhh9CPMR8650jeSv/ABQ9w+2mYW2zEgpliIJ1mSQY9h71YLcJ+r6kCnKWOggnuXU+wmmBUiBirDqpKAMwGgiJrph8M5Xt6GToPAkA+o19al5iNCYI0IjUEciI0rvh8HduT1YLRvoRv4mO6loUyC+D0MEzGnnypuGwJA7ZLH25CpdyxcVirBgwiQNYkSJgxtXXCYB7rZUzTE6wAPE60tF2siDBjuqNheFFXLFiwOaFOwlpHPkNKtcfwp7BUPBLTABmI7yRA7hUQZe9P7RPuomvRHGuRwsjuWoeA4WllmZWJzb5iCBBJ0jber/GcAuIVCg3CwJOXNC9wLc/sqFgcO15wiZSTr8RIjv8qKVlca5OQI7/ALKjphbaMXAIJkk684J+VXnGOAdQnWBgwBGaVACr3/FJO2gqkuX0G50mJ6po2nc+FFK+CONcnVWX84iAZEEa9+u/hE1zx3Cg9srJUNEMBBGobSR/ua2fRfglq9h1fs7x8AmAcw56TO0baUeOYMYLLCWSr5jLsZlQugEaADXc91V2RUYvDYAIirIeBuYk+elLEYJWUgAAnmOVX2G4mlxgvV4bUgE59RJj38Km8YRLRXLYRgQZZmyqDyXz39qm+vRrZauzH2cAFEGG13pXcECCAADBgjl3VfWeII7ACzZ1I2vjTWJOnjVjxLD2rKgrY6yWjQkAeJOsDlRyr0RQv2Yqxw6B2hOtPOBX6v8Av3q/OIt6g4Tzi4KnY/BWLVvrGssduypkie89w5mjklygo3wzFYbhxE55O0QfeuxwC/nfbV8btjnh7w8nT9tS7mCsJZN5luhYnLKlviyiI03PfVcl8Gx/TGYfh7a55O0R5a0/EYI5TlJzRpJ0J8a0pfDn+RxP6K/cadisJZFkXZuW1zfSUsx1IAy5huefh40cl8G1mLOEv9w9/wDWhWry2e+9/Yn96lVtGaZU28GFGsCTA7zXZcMqkliNToDAA8Na78V4cbS2zclmZc5A+IBjCzsBz08D3VwXhzyCqTNsuFnWBG+hjVqmC5G2zbViQSSYmJI0mI5D0pzYhZnIZ7yAPmZ+yu9nhxuC00gF2gLqdBJLEz3CduYo4TAkrda82lv6sAZgsuDpynL5g03GtuTiuIYiQoA9f2VxGKJ+JgvsOfjNWQ4MBdsKxJLLmdTsMqgsP0mA9DUtsLaJxFxkHV2sqgAQCUBusNO8lVPnUvNErxszeLxIAnOSBvqT6cq6cNyXr9m0FabjgAwNp1PM1BTCXLttRBGYnU6CBqde/wDbWo6DcJY49GI7Nu0zDaJOnzb7K2iPFGr6Y2EW3Ztoi5ruIRBodpzMYBE8t6zHDeHtbxlu0xR9C5hAAAJIj9X1mtpx3hl27iMO6rKWlZokas+g3PLKPeoeE4BcXEtffQG3lVRBj4fHwrEnhlj+SI3SjC21w929l/KSiKZOksNhMbeFLobhx1HWHVnuMAeYVYED1qbxrhl3EW1tjIirdDyz6tlBAGUAwJM791duFYJrNhLRKdgGCGmZJMnQQZ86509tHW1uMfhcB14v3M7IiXrsBSRottmH2wffvq16BybV0kk/lsokk6Kq/tqXw7gL27DWuss9sszEsSwLBQRoAOX2mpvBOGLh7fVqwbtFiQfrf9K3P8aOcH5tsz2KwS4jH37bfClgGBprNo8vFiKZ0YwyrjrwTRUVwB3TcEfKtDY4KVv3bouBWud6l+ypQgfEOccqdguEWsPce7nLNcIU9lo1M6QfOn6UP3sqem5lLC8mvrpyP+5qk6X8Pt2soRQN9hv+UNbPivDrd42y7FQjFhCnfSDqI0IrljeF4e7HW3WaO/qhzn6vfSGI0NTMkyxt8vL7qw3Qf/vC/wDkt8xWyvYiyYHXZADrke2CdCIknaoeHwmCQgozAgRIuoDHdo01mKpGpO2ROmQnCP4Ff7wH31ScWWcHbI5phyfWywPyrXYy7ZuoUZpBiQAvIgjbUbUhZwsQLLt4flz8gRWtPxRnU8qOX4OXnCDwb/Cg+6j+Ei2OrwznleAP9YSf7tT+BZVa6qKVAKtlIYRmDD6QBPwzUzjOHtXbSLe2Dg7gagEfS8DWrM1k806WWAjW2UBfycaCPgbLP6tWvTPtYdXHJw3hqrftFX+M4VhLsZ3LRMS1oxJk7jxrnjcDauW+qL28gKxDDNCkEcyOX21mbtpmtPEaZgukGDUW7LooEh1JAj88euvyrV8SbrsE7D6VnP7AP91WN7o9hXRUL3CqmQBlMaAck7gBXSzw1UTqlhkC5RIeSPGPOmo7qhpePJ5bewq9ULgVcy3FMxrDKykE+dn9atp0fbrMGFzEEK9uRy3AjxgirCz0PtdXkNx9R2uwdwZkf75mpOA4EuHUohLgnNr2SDAHj3U1HaGnhnmaYbNbuz/GBZB1lSjLmHszn+p4Vp+hOKL23UtqGDAzqA4+4g1a2eiaZ7jm4EzsxykZtHV1YSGH843LmKPDOjaYViy3Q+YZSNF5yDqTP+tWTTiI4kZDheB63rrdwsbqBlUhiNVJ2A2Ep+vU7ofiWuJctMxJKyJMkfQaAfGDHjV7huj8Yl7y3ETNBhu1Pw5h2SsCVB9TTcD0UFi71ouqw7UqNDB5D1ANV5gRYmYC5xJ0JVrjgqSCAzQCNDQr0W70cssSxUySSdRz1pVy3M64GY7A3bpvEowzuBJAAFpYWN5MjMfNh3ULfC7h60gopdQiksAyKoMEAA65u0PTup1ov2sxDHMSJmQOQlSs+fjXR8x5+/a/v5qu5GVB1Rzs8NCMDnVAlsooILQGjMYEAaKBv30k4bZydUHzKWJJXV2k5joTAk+eldLdoxIOmuqgLqN9VA1FcGxaZhba5qSBDMxEnaZMD1qbkXa+Sa+Hths8XM8RmdTMSWgdmAJJPrTLfUD+SQmZJZ0MmZJIz/srjjLa2ZzAKRpGXXygDU0MLfS4oKtrzU6Mp8QfmNKm/wB0NnqyXYxAU5lVAYiQH0BgkCEYchU3o3cN27eunXVbQ/q6nu5kVlX46FaIBQHU5hmjmQPurV9HrosYLrjqO3d2MmSY03E6e9dI2ZkkTMbh5dtdJ71/yz86jnD/AO8w+5BWSxHSe+z5w2USexkXKRzmWmrzGcZyYdbzpkZgIXQmTtE+GtYk5I1FRLHqD4/pv9xFHqT3/rXv80ViDxu6DmFy7P8AVy/ozFaPivG2t27fZi7cA7I7RGksY8PX13qPcipRZZ9R4/be++9XBbCktIBhgPpc1U82NZXDcZxAeULOWPwNDKfIfR9K0mLuC2Gun4Se3GuVlC6e2X3qPcjlqvCcV7OwwaZxCJ8LfyaHmveKoelmIWybKhUB6xT/ABdsbEtyXbsQZ07VUmM4m9xwzq4lZAznQEjbs1BuHEPdsXWD5OsK23YzsCp10MdncxzrtoxbkrNSarg9LW0vKPCEtfcldVUjYn0Cj5LWQx3GnIS3anKLXbZcwGkCJykxA+3WoPDsTdDgWWylmAgMxBk7kHQ1zcXk3aN+JP0n/SI+VC3cDGFuMx7hdYn2DVQ9IcReZls20Zww7RCtr3ARz028RWbw1tnYC0FLbgrPuSGqJNqytpM9D172/SY/M1zvOikK7gE7Bm1PkCah8VvXUsHq8z3CAoIEmY+Ixt+2KwuKv6/lGTMYJ+Fjr4liQfDekU2JNI9K4Xby3roAgG3bPsW/bVtenqzBIMHYkHTXQjWsV0ELZzNzOGRoAIIXKyaaEwe1tWu4lcuLh7htLmcKcq9+2ntNdKwcvZWtdf67/pMfma53Hfm7/YfmtYjEqxYlkbMddWeddfq+NX3A7txbR6wMACcoMk5QAZ2B5xEcvGuUotK7OsWm6otDmPMn+qh/wVyb0/QtfuVj8Rxe9eXtq6Az2QxXbWIyyfWas+j+NvOxVpZAN2IbXkAY386VJK7FxuqLop4J/Z2f3KGUD6K/2dv92qTjfGGDmwqsBlDF1bKdZlZPhB9TVXhsbcDqEa4ZZRBZXGpAkjNtrJiqlJq7EnFOqNeH8F9FUfIU43T/ALzfc1VvGOKjDIGZZlgojvIOuvLQ6VRXuO3C2ZWf+jkUr7Z/t38akdzD2o1nWt3/AK177roqDw/DXrbS+Je8uWIfONZHaGRwdtN+Z9OeG4lNg3nWAAzaaEhfAnQyDzPLvqlxvH2uHNauOiaQOrY+5yVYuTI1GjW9Y3h73v8AOpVjR0hu/wA4P7Jv8ujWqmZ8CR0i4mwyq+UGAXyhgpJkAAA6jQ+E7VJxmIvW8MiFpJIC6DsBjmyye0x8DoNeQplhlcu1zLL3FWNGKog1H9btD1HfT2xBa7bN0R1as0AFu23wA5QdQhk+dWuBfJz6Oluqe6CQDPYPZU5QDmaN9425GqvBh7l1FYPluEEtMAhgzGBHcrVcXluGzkQHtplOjZi7sz3MojZRmH6PdUm9hHzrlRlCWWt2s6lRmIVWYzsMqj9I0+sfEQOkFp2dLduDFtmVNeUCSZ1nYD7adwtAMIzkhWOcll3yqSoiTGuUwfGan2uHX2e66o7lkW2jgKB2CST2mB1bXTuPfUZ+CXmtiygbW2lsKI7ISWZmaYBJAHrGtT1QvNmbvYS4q2ToBdChVgTrM8p7vevV+OucLgLhGhSyEXzMIPnVNw7A20xC3MUEt9XaAtIzq0EkAvoN4UAetWfHvxbEWeq6+0oLgt2uSgkDfXWPauj4OZh+J8Nyiz2rhu3blpZzH6qZz+uuvhW9w0O42MNB2OxBPl/0qqxeBsu6XTibJNosygaCT5sRppHkK6cLyovZvWlLNcZnuOGYloAIAIjTyAgaGaxPLRuDpMoejYFzGNcMQDcueEs0L5atUvpbiD1aLbJDPfCEg69k66jbUimcOfB2Hb/iX+r2BcU6SN13E+ldjcwEgm9cIBZoKPOYwc8jnI5b6UatlTpFJisJbsY2wEzBQHuOZJkKbrbeSge1WnC8fnbH2j8KXGcHum2qkf8ALB96h8ZbDlla1dNwwQQyspHdq2430mrDDJgEDRfugvGYhG1gRrG486Ti27RvSnGMXFozSWFuYe5fuLmfJeedoJe0o2/OY/bXRbZGF4ag3a67d8z1j+p7e3Or7ELghYKLfcvlaCEYAktmUFdgNAPtqs4O1jMv4xcZVt/CEDZiSCJkHsx4DnXRSpp/Dl9JvSDDAXcHYGqZtRybtKJ9ifc1V4vBJbx2HVFCgNb+ZPOr2/isAzBusu6HSVcjee/76GIv8PZpFy6vdAfTu3NYTdZK+UzS4MzcTwuDv7/EftHjWJ6G/wAev/ln5rV5g+L4VOr6u6ysGGZnVmERoYnefnTuH8Ls2rhZb6Jp2SwJkEDaW25ydZnurKVFbsm4rEiTbkBjbZhrDQsDQeu9YjhlhWw1xioLBbokwTp1bj762Yw+FW4bpvWy5UqSWJ0JBgCdNgKiYHh2FS1kOKtjMDmAWRqMpgnXUAVdPA1PJFd+Dr4+Qg3hJMDXI33D3r0ewQZAIPkQfkaxvA/xfDX3C3FNprYOb8/N2hAE7Aa1fJx3C5gDdXXTZh5a5a0Y9nl+CwqdTeLrmdUaDzGVre0bGWPvVv0MvxZu5jAW4TJ7ii8z5VoU6Igm4yOhV2uaEkiGJG6tGwHtUF+hBt27lsuxW7E5CQeyCIModDI9qk8xNQxKygxNgXccyXMxTskCSI0t7x4ZvbwqN0YuMmKNssxWLiAFiRoc3PyrTv0dd8SLiLAFoDtPAMZlI0SdiKb/AAQuriPxjsgB85UMTvOYCUE77TT9KD/OyB0uvMtkFGIi4A0aSGVoEjlqBWc4qrYfqmtXLoFy2Z7bHVW8+YKn1rVYvo+Rh7yhnuPccXJIVZIKmPi0HZpuN6I37lm2mRexJDdYNQwQEEZRGiDnU0+KGpyicri5bVhHbQESJ1ZZH+/CsLbtPds3bhuP1iAGNI7JAM6fnfq+NbCzwG4n4uHuMvUkygAYMDmAJbMORHLkaiYDgV0Xr5W21y2zOIzW10uK22ZuWf8AVFTTpMupmJy6IY5r9t1udohhAIHwsBCxERIPvVVjbRuYk2QVtrIyFUSIdQV5aiTJ/onap/D+i2Ls9YBNoOhXMchC9oEfBcLA7jQad+1deMcGuG7Ya2GZurCNlGsptqSBsWG9VYkG7jRiXx11SQSuhjVFnTTXSlW5v9GQ7Mxw2IliWMCzEkyY/K0a62jhbJ/4/icuUW7arAEZVERER+UNGzjMWohciSZMZRJ7z2TUfH8ZFu2jG1DN9AvOn1i2QRy0jn7O4dxg3QxNtEVRq2YmOfMd1cLlyeio8Dusxcyrqp8Cs6769XRcYxt7/wCudPZKgWukzE5Vt2jLQuY3Ax1gEw0CancX4v1AXRDcbde1lA5neYnad4NLkWog6jEne+f0rp/xCuT8PvEa3yfRz87lO4dxtruYstlUUSxGeR5S3hVViOkTMrrCBDIBIbNl75zCi3WPGrLDozwo4k3m6w5UfKpAPa0kn4vL3rQ/wY0/jJ/qt+/XPofZ6rAZxBzZ7mux5CT3QorPXuk2IQKTioDrmXsrtJU/yfeCPaupyfJd4zo+Las7XQFUSdCNvN4rlxDh4S319y5mkghYILHcLIfTTfuANXXDrlxsMpuubhu5YJCiA5AAEAcjOvfVR00xIZ1tCOzqfXYe2vqKqyRmFvWiwuOxly0kkHdpO+yzrXFbGnMkjSOXia9E6N8M6zh+I5G67Ef+n8P2r9tYLIRsSfU7cqyyo54fDwTJ2XxPrp6e9DD2DAOnvWu/Bxg81zESTBt5BzgNv57fZWc6X5sA1pSFuC4rEEEiMpA5+YqfwpDOGJOnLTU7nwrrZw3a7RA0PefPQCqr+Eg/m29wa3H4OAXxdtypWbJcA9zRBq0LMnbsaTPM899eVJrG55nkZn1q54zgWtYi5bzaK2kaAg6j7CKrmkkaneCCZB8fCoCfgeFrde2ocb6gA5iIk5dIJIBHrWzwfCbl9mD3RKGComEJAJVcr6gTufD0u+j1ofiuHJAJFvQwJHZG3dUzCrD3SAB+UE6f+Hb/AG1URsoD0UIGtwezfv1ybosf50fot/mVqcTfyKzQWyqTAkkwNgOZNYa50qxndb56ZNdCQRqd6rCLH+CZy6Xf1X/zKjXeh5MxdE8uyw/xn5V26PcbxF+7kuG2qgEkBYJ7gD9tamPAUYMUODMvZm0cunwPr5kXQD7Cl+JXBztfoXx8sRXbi3Hhbv3bfUs2RgCesCzKq0xkPJhUex0gDuqCwwzGJ6wEDck/AO6uD3nbxHHC3R9JPQ4kf/OaH4tdH0/+biB/iNHjHG0wzIGRnLzABA2iTqD31FPSpf8A9e56Ov7tROb4K1Fckg27v139MReHzBoNbxHK7dH/ALq5/lGpuBxguoHC5AZgEgnQkSY8qqbfS202os32AJEgLBj1opS4DjE7kYofyt0/+5n54c0VfFja7cH/AKlo/PDUzD9Irdx1RbN8MxiWChRoWMmdNBXXinGLOGym6H7RIARQTpE7kRvV3STG2LQ03sWdDduHwLWD/wDCKQvYkQQzTPdY0/VFQ26WYXmuJ/sk/wA2rHh/EUup1iBwkmC4CkxuYDHnI9KOUlyRKL4B+PY367/o2f20qhjpfgv50/2bUqb5E2RIOCw3XHEM3wphXOuyvegJHdCDbxpmE/4fAs4EMykjT63ZT1y5fahg2vtcfCiE6631zoU1yDsqWYCQYgZZB286lcfDhAAnYtqbrsVORRbGnhvrFba9GYtckfHcGFvE4W3AkWbZYeKjO0+bFffwqVbt/jGNZYGSxh7p/rMhUE9+pHtXfh5uXoxd4qxe2SrAEErO8DQAxppr86jA427bfKqotzGaQ2bNcGc/DLaa7xHtV5kTiI/o0i27V65yBgeItrPtJNUPGrRFq0MsObKmebNfcvJ7+yYrUYzC9VZXDhMz3GK5UzGZaWg7momDY4zFYYOqdhrfwExltKSJEmdB9tWDy2JcJGo6Wf8AC8PyIY7C29O6IP2A+5qh6VYFbeEsLlBu9RatKe5nY3Z89CPWtJ00wD4hEQKCoYs0mBOirsZ5nXYc6qbavi8TZW6LZCOrk2mzfAsJMMwA2HrJrRh5NbftZTYtjZfDlbSB9pBqo6R8Eti091ZVgczEktmnSNTpqZqwXF58YygrFu0R8Q+JmUt9mWuXTW4RhgBHbcDcHYEx7xQMndHsOUwNoKe0bRYTtmZSQSPM15pix9ZFB7u0II3G/fXrdtMlpVH0bcD0WBXgn4R2Y8QvnMYVwqR9GEWY8c061mrZq6PTfwcW8tu++3a09FkfOsb+G+A+EUcrd4+7IPurfdA7UYRiebsfkPurzr8M7zibAnayP1nY/spH8hLgxNp4Ecl325jWvY+gFmMTt8GEsj3tWyftmvEswlpJjXma956DWwMTf/NS2vsgH3VZCJWdMl/4l8ybqkEE6jKNT4zp6VmbwGmUEa8zy8orU/heuuli11ejNcylhAYLkLEA8pIFef8ARrFO4dGYsAAQSZI+KRJ1iok+Stq6PauiTlsJankzqN9hFWGF1e94XR6/krVQ+jV3NhrZgCJWB+bpJnmdzXXBX5uX99LoH/LQae1UyyViTCseYUkegrw/E2uufOxgtjsOGjSRda4Gr2y7qG8QfXSvIcDYXth3VD1+HuDNm1Fq4Wb4VOsEx491LFYI3QB8uLws6w1xf/6L8zXtUfOvHejPDnGLs5CrRfdtGjs52uE6gfRmvX2uQNaoPOOndp2xd1UbKTatuOWoyg8t4BrP37lzDXHUXJyXokaErAIB8PDxrZ9LrBOPRxlg2ADLKNZuRMnyE1luO4Fme5lKNmFlgVdCCRbC3NQ2kMKmKLncX3TC/ktBgoLF1UNpK7tI07x9prDI1w9vMCoxCIVyrs6Fhy27JHrW26TWi+DmCSOraN+YH+Ks3b4Td6m/CifyLqM6SWt3IIAzSew7H09K56XDN6vo0HRHHNct3FuNmysANhAI0Gg20NZjpNfy3Li20S2qMBAVY0yy2iyJU7eFX3ReyyXrwysFYAgkEbHx/pVWdJ8CzYq4FUnPbRtATGhQzA8KLEyvMCtwuJu4d31XPbusjGAdAYgSPA66Gth0l6vqDde3nyjsnmuYgT7xWb4nw+4GJdGBuWLD7buqC3cGn0pE+vjWkw1o3sEEYGTZyGRBkDLr6iaupzZNPijC3b10lnB7KlM0EiA5YSNdBKx6jvrW9GeJG4btlgAqg5QPqliGk7n4hr41m+D4drquqo7Z7Ljsqx7SZbizHjbjzIHOp3CrvVYm28Eh0giDzG3nmWtSzExF1IuG4HgwY6g6d3WR6dqlVIOm780X2P7tKuOyR3tHqlnBILjXgo6xlCFpJlREACdBoNu6uuMwi3Ua24OVhlIBIMSDv6VjluHvNdFvt9Zvc16Ty2bDDWRbRbaABVUKo8FAAqDe4RbbEW77Al7SkLtlE5tdpmWPPuqhGMufXb3ronELoPxt660oWavqxppEc/Sq7hWFVLt9wSTmW2PDKoLR6n5VUHit361Nw+NuCcpYSxY5TuTuaUU2Nw51jvH+9KyHRHg1vAtfdXLsIUjJkjKD+TnMc0sQZ5QO+un4xfPO9+k1MTDtvt5sn3tJoiD+iWHK4h3dixcOTMc3Ug95iI1qJw/oWbWIUNdDArn0DH4HXswSAJnfwNSUQDe4o9CT+qDSD2wRmdj5JHzP3UZUbjFPlts7EZVXN5BRmbnroK+eeJ8QfF3LDXD23IDaj4nuS0QAAMzmByGmtei8bxCugtIGUPIdyWMKIzLCj4mHZnlJPdMXhEWlZFCqouuV7JGhOZYJWYEwPKiVBuzdcMwZs2FtHLmza9qMxmSFBAn/AEryL8Lalsd4IEX9RW/bW3OMaQczSNj1mo5EgnUVExdu3dJN23buEmSbi2rhPKSWUmolRW7PG8KmY5dczsFA89PeSPavoXongWt3MRcYAC5cbIJBJysy666ag1lrXCcMGDCxaDAggi3aBBBkERFX2G4jcQAKSACSBlXmSx+0mjyE6K/8LP8AFWZ/nLh5D4baDmR9avPehOHZ3uBRLHIAO8kXNPsr0bj6jFhRfBcKSRAZYzZZ+EifhFV/BeDWcLcFy0rAyDqbhByzG895ouCe7N/wMTh7YEggEHSYIMEH1BrE8I41f/HygVcl3ExcJUEkQ+VlIiNFGpmrzBcVa0rKo+JmaTm0LEk8vGoPBlt2HVsx7NsJ8PIbHQURWbJlHj7f61j+miLhrL30s23Oa2MrghRJKsRlOk9n1Bq+HGrff9jfspw4lbb6S+v+tQGX6A40YpXuGzbtOlwqOrkg9hTrJ/OPtWwuJP8A0/1rkt9BOUrr3RTxe0nWgIHE+CW791LjyQLTIROXfUTz3msD0VxNnE4hbL4Tqsyv2hiHbYaqRkGhE869Ut6gH1ry3gHDrtridsmy4Trroz5CFgpdAMxETGtEg2a3HcEa7aa2RCssSCs8iDv4Vluk3DbWCs2S9m5fJLIYvC1lIAb6jAzNeoIuhrI/hJwebB5hMpeU6bwQU5ea1Ixork3yQujGBS5hrd+zbdS+dWVnDlMjlcubKs6gnbmKbxbou1+7buEsgQHMAoJYCToc2h33B3qZ+DFycGU5pffeZ7QV+f8ASrVwKjgt1lU8UeRY/C4Wzizhz+NhhdVc+a0U7RENEg5e13VtLfC2sjq0ViqaA7kidzHOsj+E7D9Xiw4A7dpGGw1WVO/9Fa9Ns386o6xDIrDyYAj51ZRtEjKmeb4jotcti/ca9ct2wGuAIjFoBzFVGdRpvUTotgbV+45t4i65tKHKXLJQnWJB61pAO+nMV6jiLKuMrDQggx3MCp8NjXj3Ri+cPjurJYFlu2GPKTHhoMygzyiqliiN+zjd6JXWJItmCSRqo3125eVKvQcQj521s/EeXj5UqxsZv/REMWlG9xPISaP5IfTY+Sx86FKupyD11sbK58yB8hSGKA2tr6lj99KlVoDlxbcgo8lH309Mbc+uR5afKlSoBjXCdyT5k0AaVKhB00ARSpUAmpqgUKVAPMUwihSqAGSuiwKFKgGGDsZp6gUKVASEPiaIJ+sfelSoUdnP1j7mubO31j7mlSoBK7fWPuaf1zfWPuaVKlAcMfdAgOwHdJpW+L3x/KGPGDRpUoWSE6Q3hzB9BT/4TXOaofcffSpVKFnW10nn4rfs1dh0jtndWHsfvpUqUWwvxjDNGb9ZJ+413tcQslQFdAANB8IAGwAO2lGlRgkW7qtsynyYVWWOGYdrrubNk3FuzmyLnBgEGYmd9aFKslo7/wDZlruWlSpVRR//2Q=="/>
          <p:cNvSpPr>
            <a:spLocks noChangeAspect="1" noChangeArrowheads="1"/>
          </p:cNvSpPr>
          <p:nvPr/>
        </p:nvSpPr>
        <p:spPr bwMode="auto">
          <a:xfrm>
            <a:off x="0" y="-1076325"/>
            <a:ext cx="2609850" cy="1752600"/>
          </a:xfrm>
          <a:prstGeom prst="rect">
            <a:avLst/>
          </a:prstGeom>
          <a:noFill/>
          <a:ln w="9525">
            <a:noFill/>
            <a:miter lim="800000"/>
            <a:headEnd/>
            <a:tailEnd/>
          </a:ln>
        </p:spPr>
        <p:txBody>
          <a:bodyPr/>
          <a:lstStyle/>
          <a:p>
            <a:endParaRPr lang="it-IT" altLang="it-IT"/>
          </a:p>
        </p:txBody>
      </p:sp>
      <p:sp>
        <p:nvSpPr>
          <p:cNvPr id="6150" name="AutoShape 17" descr="data:image/jpeg;base64,/9j/4AAQSkZJRgABAQAAAQABAAD/2wCEAAkGBxQSEhUUExQVFRUXFBgZGBgYGBgYFxgdGBcXFhcYGBwcHCggGBwlHhccITEiJSkrLi4uGh8zODMsNygtLisBCgoKDg0OGxAQGywkHCQsLCwsLCwsLCwsLCwsLCwsLCwsLCwsLCwsLCwsLCwsLCwsLDcsLCwsKywsLCwsLCw3N//AABEIALgBEgMBIgACEQEDEQH/xAAcAAABBQEBAQAAAAAAAAAAAAABAAIEBQYDBwj/xABOEAACAQIEAggCBAgMAwgDAAABAhEAAwQSITEFQQYTIlFhcYGRMrFCUqHBBxQjYpKi0dIWM0NTcoKTssLT4fAko/EVNGNzg4TD8kRUs//EABkBAQEBAQEBAAAAAAAAAAAAAAABAgMEBf/EACQRAAICAQMFAAMBAAAAAAAAAAABAhEhAxIxBBQiQVEyQmET/9oADAMBAAIRAxEAPwCnijFGKNfYPngFIUYp1AAClRilVAoo0qNAACjFGlUAhRpCjQCFGlRoBUiY196IFc70FSCd9NCQdfEbVmUlFWzUYts7RRqTi8T1pUAAQAu4IMQBDRMaTEka6QKjssEju05Ee43pCW5CUaYhRoCjWjIaM0KNAIU4U0U4UAaNClQBp1NFOoBU4U0URUIGlSpUAaFKlVAaFGhQFNFGKMUQKFBRoxRAqgbRijFKKAEUYo0aAFKjRioAUgKIo0AKTmBO9EU4CoynLC49NczNroVSdR4tzBjanNiUYfBcgEQABGx8fCtR0d6P2lTNc7Uqp5jKDmPI6+vdWbxnSbD2cQlkYdbg61bTMx+lCEkabflfsNfHm3Ju2fQjSWCHdu80tspnQ5x8sorphLxaZ39O8g7elekphbJtmLaFdSBkE6HlIme6sLj8IqX7mWYLkgdwaGA9JFdem3b8GNatuTkKNKKIr6h4RRRoUaANEUKIqANEUKIoAgUaVKgCKdQFKgFSpUaEFSpUaoBSo0qEKmKNGKMUNDYpRT4pRVA2KMUYoxQDYpRTooxQDQKVOilFQDYoxTopAUAIpyoToBJOgHeTsKuMDwPrLYYuikzAadpj6wqXh+HdT2utsKwBgsrEjTlLgfZXln1UVaR3joN5LzAWwoKxoIXz0n/FXkV7BZuI2YHZbHsT2TIyXFEA7RltknuA8K32KuXoH4vcuXnJLHKVFsAGOSgnQDcj9lBe4JiUJushgObhgnLLSWJgxzOvjFfPTyeto9IsAx7/ADNYXi1puvudhhLkgZTtPLvFSsHxfB5AblpxcjWGY6juJeYo3uKYKP8Au7P5iftLE1rS1XpuzM4KaKcHxHv929Gpt/jgNlraWAqmNe7UGdhzH21VHFHkteyHVJryPPPQfokxRFMGGxBEi00f0W51zv2r6gFkZZMCVOvlI1rXdQJ28iRFGg3CMUEDhSw7Jgakg6gwDt+2lZJKgncia3pay1HSMT0nDI6iKIpV2OYqIpRRoBUqVGhAUaVECgFSijSqgUUqEUqEK+KUU+KUVSjaUU+KWWgGRRinxSioBkUop8Uy5dVdyBUbS5KlY11clVRSzMwAA8amLwTFfzZ/U+8104Hj7CPnuMRA7MK51Ok6L3Tv31c3eleH/wDEb+rHzINfN6jVe/xZ7dLT8copcLwDEOT9CPrdnw0rvc6L4gA6q2uwYT9o++pjdNLI2tXPUgf4qj3Om6crIP8ASuQf7pivPvZ22olWeiCsgJvQ0Ans8yNeetcb3RQgqBcUie0YIyjvidfsqK/T5uVm0PNy3yUVwu9O7p0AtD+q5/xVLFGuwNpLKdWixGveWlRJ8WB5ctNaHD8I1pTmcF2djAJHxPmgaTIB001IJrFX+mWIYQSm/wDNKf701HHSnE8rjCZ2t21+SU3UNtnop4XZIINkGd9ADseYM1ExPArJEC2Vj6p18tSZrz5+kWIO9y73/Fl9NIqNc4vdO73T53XI+dSy0es4XD5FyhVC66cvltXK8qfSNrTaY/0ivI7mLY9x23JP31x66dgu/wBlLFHrox9pFAa/aWFA1dBsB3tXB+O4Yf8A5KH+iQ3ymvLFutyP6tcxeYmA2vcAJ8qgPUcP0kwtsKDdJhQNEuEaCNsu2lZd8bba4QpMEnKSMsidN6zGVu965rfPfInmeVddLVem7RjUgprJsQKMVkBf/NXxg0/8aPd7N/rXr7xfDh239NZSrJDGP3t+mfbel+PP3vt/OHfu3p3i+E7Z/TXUYrJDiL977fXb23o/9qOOdz3J++r3kfhO2f01kUayR4xcH0rmngPvFE8aufXf9Ff3avdw+E7eX01lGsmOOXPrv+gn7tO/7df67bx8Cfu1e7gO3kaqlWU/hC/1m/s1/dpU7uBO3kX8UYquxHGUXQRPidfYTUd+MnkPZf3jW5dTpr2RaE2XUUGIG8Dz0rPPxF2/+x+S1Ha82YAmGbYBddBrqa5PrF6R0XTfWaNsUnfPlr8qj3eKKP8AUgftqjxNt1WSHf8ANB1PtUheHeA9BNcn1Wo+Da0ILkk3ONd0egJPudPsqvxOPdvreZMfZUjD4JhmzkRPZAMQPHxpYjBpKsSQF1gc/PvrjKc5cs6RjGPBxsqzCQWOv1v96VzXW4bcNmAkyTEeffV+cPlXRXiDllYmI39yDE1xhh9CPMR8650jeSv/ABQ9w+2mYW2zEgpliIJ1mSQY9h71YLcJ+r6kCnKWOggnuXU+wmmBUiBirDqpKAMwGgiJrph8M5Xt6GToPAkA+o19al5iNCYI0IjUEciI0rvh8HduT1YLRvoRv4mO6loUyC+D0MEzGnnypuGwJA7ZLH25CpdyxcVirBgwiQNYkSJgxtXXCYB7rZUzTE6wAPE60tF2siDBjuqNheFFXLFiwOaFOwlpHPkNKtcfwp7BUPBLTABmI7yRA7hUQZe9P7RPuomvRHGuRwsjuWoeA4WllmZWJzb5iCBBJ0jber/GcAuIVCg3CwJOXNC9wLc/sqFgcO15wiZSTr8RIjv8qKVlca5OQI7/ALKjphbaMXAIJkk684J+VXnGOAdQnWBgwBGaVACr3/FJO2gqkuX0G50mJ6po2nc+FFK+CONcnVWX84iAZEEa9+u/hE1zx3Cg9srJUNEMBBGobSR/ua2fRfglq9h1fs7x8AmAcw56TO0baUeOYMYLLCWSr5jLsZlQugEaADXc91V2RUYvDYAIirIeBuYk+elLEYJWUgAAnmOVX2G4mlxgvV4bUgE59RJj38Km8YRLRXLYRgQZZmyqDyXz39qm+vRrZauzH2cAFEGG13pXcECCAADBgjl3VfWeII7ACzZ1I2vjTWJOnjVjxLD2rKgrY6yWjQkAeJOsDlRyr0RQv2Yqxw6B2hOtPOBX6v8Av3q/OIt6g4Tzi4KnY/BWLVvrGssduypkie89w5mjklygo3wzFYbhxE55O0QfeuxwC/nfbV8btjnh7w8nT9tS7mCsJZN5luhYnLKlviyiI03PfVcl8Gx/TGYfh7a55O0R5a0/EYI5TlJzRpJ0J8a0pfDn+RxP6K/cadisJZFkXZuW1zfSUsx1IAy5huefh40cl8G1mLOEv9w9/wDWhWry2e+9/Yn96lVtGaZU28GFGsCTA7zXZcMqkliNToDAA8Na78V4cbS2zclmZc5A+IBjCzsBz08D3VwXhzyCqTNsuFnWBG+hjVqmC5G2zbViQSSYmJI0mI5D0pzYhZnIZ7yAPmZ+yu9nhxuC00gF2gLqdBJLEz3CduYo4TAkrda82lv6sAZgsuDpynL5g03GtuTiuIYiQoA9f2VxGKJ+JgvsOfjNWQ4MBdsKxJLLmdTsMqgsP0mA9DUtsLaJxFxkHV2sqgAQCUBusNO8lVPnUvNErxszeLxIAnOSBvqT6cq6cNyXr9m0FabjgAwNp1PM1BTCXLttRBGYnU6CBqde/wDbWo6DcJY49GI7Nu0zDaJOnzb7K2iPFGr6Y2EW3Ztoi5ruIRBodpzMYBE8t6zHDeHtbxlu0xR9C5hAAAJIj9X1mtpx3hl27iMO6rKWlZokas+g3PLKPeoeE4BcXEtffQG3lVRBj4fHwrEnhlj+SI3SjC21w929l/KSiKZOksNhMbeFLobhx1HWHVnuMAeYVYED1qbxrhl3EW1tjIirdDyz6tlBAGUAwJM791duFYJrNhLRKdgGCGmZJMnQQZ86509tHW1uMfhcB14v3M7IiXrsBSRottmH2wffvq16BybV0kk/lsokk6Kq/tqXw7gL27DWuss9sszEsSwLBQRoAOX2mpvBOGLh7fVqwbtFiQfrf9K3P8aOcH5tsz2KwS4jH37bfClgGBprNo8vFiKZ0YwyrjrwTRUVwB3TcEfKtDY4KVv3bouBWud6l+ypQgfEOccqdguEWsPce7nLNcIU9lo1M6QfOn6UP3sqem5lLC8mvrpyP+5qk6X8Pt2soRQN9hv+UNbPivDrd42y7FQjFhCnfSDqI0IrljeF4e7HW3WaO/qhzn6vfSGI0NTMkyxt8vL7qw3Qf/vC/wDkt8xWyvYiyYHXZADrke2CdCIknaoeHwmCQgozAgRIuoDHdo01mKpGpO2ROmQnCP4Ff7wH31ScWWcHbI5phyfWywPyrXYy7ZuoUZpBiQAvIgjbUbUhZwsQLLt4flz8gRWtPxRnU8qOX4OXnCDwb/Cg+6j+Ei2OrwznleAP9YSf7tT+BZVa6qKVAKtlIYRmDD6QBPwzUzjOHtXbSLe2Dg7gagEfS8DWrM1k806WWAjW2UBfycaCPgbLP6tWvTPtYdXHJw3hqrftFX+M4VhLsZ3LRMS1oxJk7jxrnjcDauW+qL28gKxDDNCkEcyOX21mbtpmtPEaZgukGDUW7LooEh1JAj88euvyrV8SbrsE7D6VnP7AP91WN7o9hXRUL3CqmQBlMaAck7gBXSzw1UTqlhkC5RIeSPGPOmo7qhpePJ5bewq9ULgVcy3FMxrDKykE+dn9atp0fbrMGFzEEK9uRy3AjxgirCz0PtdXkNx9R2uwdwZkf75mpOA4EuHUohLgnNr2SDAHj3U1HaGnhnmaYbNbuz/GBZB1lSjLmHszn+p4Vp+hOKL23UtqGDAzqA4+4g1a2eiaZ7jm4EzsxykZtHV1YSGH843LmKPDOjaYViy3Q+YZSNF5yDqTP+tWTTiI4kZDheB63rrdwsbqBlUhiNVJ2A2Ep+vU7ofiWuJctMxJKyJMkfQaAfGDHjV7huj8Yl7y3ETNBhu1Pw5h2SsCVB9TTcD0UFi71ouqw7UqNDB5D1ANV5gRYmYC5xJ0JVrjgqSCAzQCNDQr0W70cssSxUySSdRz1pVy3M64GY7A3bpvEowzuBJAAFpYWN5MjMfNh3ULfC7h60gopdQiksAyKoMEAA65u0PTup1ov2sxDHMSJmQOQlSs+fjXR8x5+/a/v5qu5GVB1Rzs8NCMDnVAlsooILQGjMYEAaKBv30k4bZydUHzKWJJXV2k5joTAk+eldLdoxIOmuqgLqN9VA1FcGxaZhba5qSBDMxEnaZMD1qbkXa+Sa+Hths8XM8RmdTMSWgdmAJJPrTLfUD+SQmZJZ0MmZJIz/srjjLa2ZzAKRpGXXygDU0MLfS4oKtrzU6Mp8QfmNKm/wB0NnqyXYxAU5lVAYiQH0BgkCEYchU3o3cN27eunXVbQ/q6nu5kVlX46FaIBQHU5hmjmQPurV9HrosYLrjqO3d2MmSY03E6e9dI2ZkkTMbh5dtdJ71/yz86jnD/AO8w+5BWSxHSe+z5w2USexkXKRzmWmrzGcZyYdbzpkZgIXQmTtE+GtYk5I1FRLHqD4/pv9xFHqT3/rXv80ViDxu6DmFy7P8AVy/ozFaPivG2t27fZi7cA7I7RGksY8PX13qPcipRZZ9R4/be++9XBbCktIBhgPpc1U82NZXDcZxAeULOWPwNDKfIfR9K0mLuC2Gun4Se3GuVlC6e2X3qPcjlqvCcV7OwwaZxCJ8LfyaHmveKoelmIWybKhUB6xT/ABdsbEtyXbsQZ07VUmM4m9xwzq4lZAznQEjbs1BuHEPdsXWD5OsK23YzsCp10MdncxzrtoxbkrNSarg9LW0vKPCEtfcldVUjYn0Cj5LWQx3GnIS3anKLXbZcwGkCJykxA+3WoPDsTdDgWWylmAgMxBk7kHQ1zcXk3aN+JP0n/SI+VC3cDGFuMx7hdYn2DVQ9IcReZls20Zww7RCtr3ARz028RWbw1tnYC0FLbgrPuSGqJNqytpM9D172/SY/M1zvOikK7gE7Bm1PkCah8VvXUsHq8z3CAoIEmY+Ixt+2KwuKv6/lGTMYJ+Fjr4liQfDekU2JNI9K4Xby3roAgG3bPsW/bVtenqzBIMHYkHTXQjWsV0ELZzNzOGRoAIIXKyaaEwe1tWu4lcuLh7htLmcKcq9+2ntNdKwcvZWtdf67/pMfma53Hfm7/YfmtYjEqxYlkbMddWeddfq+NX3A7txbR6wMACcoMk5QAZ2B5xEcvGuUotK7OsWm6otDmPMn+qh/wVyb0/QtfuVj8Rxe9eXtq6Az2QxXbWIyyfWas+j+NvOxVpZAN2IbXkAY386VJK7FxuqLop4J/Z2f3KGUD6K/2dv92qTjfGGDmwqsBlDF1bKdZlZPhB9TVXhsbcDqEa4ZZRBZXGpAkjNtrJiqlJq7EnFOqNeH8F9FUfIU43T/ALzfc1VvGOKjDIGZZlgojvIOuvLQ6VRXuO3C2ZWf+jkUr7Z/t38akdzD2o1nWt3/AK177roqDw/DXrbS+Je8uWIfONZHaGRwdtN+Z9OeG4lNg3nWAAzaaEhfAnQyDzPLvqlxvH2uHNauOiaQOrY+5yVYuTI1GjW9Y3h73v8AOpVjR0hu/wA4P7Jv8ujWqmZ8CR0i4mwyq+UGAXyhgpJkAAA6jQ+E7VJxmIvW8MiFpJIC6DsBjmyye0x8DoNeQplhlcu1zLL3FWNGKog1H9btD1HfT2xBa7bN0R1as0AFu23wA5QdQhk+dWuBfJz6Oluqe6CQDPYPZU5QDmaN9425GqvBh7l1FYPluEEtMAhgzGBHcrVcXluGzkQHtplOjZi7sz3MojZRmH6PdUm9hHzrlRlCWWt2s6lRmIVWYzsMqj9I0+sfEQOkFp2dLduDFtmVNeUCSZ1nYD7adwtAMIzkhWOcll3yqSoiTGuUwfGan2uHX2e66o7lkW2jgKB2CST2mB1bXTuPfUZ+CXmtiygbW2lsKI7ISWZmaYBJAHrGtT1QvNmbvYS4q2ToBdChVgTrM8p7vevV+OucLgLhGhSyEXzMIPnVNw7A20xC3MUEt9XaAtIzq0EkAvoN4UAetWfHvxbEWeq6+0oLgt2uSgkDfXWPauj4OZh+J8Nyiz2rhu3blpZzH6qZz+uuvhW9w0O42MNB2OxBPl/0qqxeBsu6XTibJNosygaCT5sRppHkK6cLyovZvWlLNcZnuOGYloAIAIjTyAgaGaxPLRuDpMoejYFzGNcMQDcueEs0L5atUvpbiD1aLbJDPfCEg69k66jbUimcOfB2Hb/iX+r2BcU6SN13E+ldjcwEgm9cIBZoKPOYwc8jnI5b6UatlTpFJisJbsY2wEzBQHuOZJkKbrbeSge1WnC8fnbH2j8KXGcHum2qkf8ALB96h8ZbDlla1dNwwQQyspHdq2430mrDDJgEDRfugvGYhG1gRrG486Ti27RvSnGMXFozSWFuYe5fuLmfJeedoJe0o2/OY/bXRbZGF4ag3a67d8z1j+p7e3Or7ELghYKLfcvlaCEYAktmUFdgNAPtqs4O1jMv4xcZVt/CEDZiSCJkHsx4DnXRSpp/Dl9JvSDDAXcHYGqZtRybtKJ9ifc1V4vBJbx2HVFCgNb+ZPOr2/isAzBusu6HSVcjee/76GIv8PZpFy6vdAfTu3NYTdZK+UzS4MzcTwuDv7/EftHjWJ6G/wAev/ln5rV5g+L4VOr6u6ysGGZnVmERoYnefnTuH8Ls2rhZb6Jp2SwJkEDaW25ydZnurKVFbsm4rEiTbkBjbZhrDQsDQeu9YjhlhWw1xioLBbokwTp1bj762Yw+FW4bpvWy5UqSWJ0JBgCdNgKiYHh2FS1kOKtjMDmAWRqMpgnXUAVdPA1PJFd+Dr4+Qg3hJMDXI33D3r0ewQZAIPkQfkaxvA/xfDX3C3FNprYOb8/N2hAE7Aa1fJx3C5gDdXXTZh5a5a0Y9nl+CwqdTeLrmdUaDzGVre0bGWPvVv0MvxZu5jAW4TJ7ii8z5VoU6Igm4yOhV2uaEkiGJG6tGwHtUF+hBt27lsuxW7E5CQeyCIModDI9qk8xNQxKygxNgXccyXMxTskCSI0t7x4ZvbwqN0YuMmKNssxWLiAFiRoc3PyrTv0dd8SLiLAFoDtPAMZlI0SdiKb/AAQuriPxjsgB85UMTvOYCUE77TT9KD/OyB0uvMtkFGIi4A0aSGVoEjlqBWc4qrYfqmtXLoFy2Z7bHVW8+YKn1rVYvo+Rh7yhnuPccXJIVZIKmPi0HZpuN6I37lm2mRexJDdYNQwQEEZRGiDnU0+KGpyicri5bVhHbQESJ1ZZH+/CsLbtPds3bhuP1iAGNI7JAM6fnfq+NbCzwG4n4uHuMvUkygAYMDmAJbMORHLkaiYDgV0Xr5W21y2zOIzW10uK22ZuWf8AVFTTpMupmJy6IY5r9t1udohhAIHwsBCxERIPvVVjbRuYk2QVtrIyFUSIdQV5aiTJ/onap/D+i2Ls9YBNoOhXMchC9oEfBcLA7jQad+1deMcGuG7Ya2GZurCNlGsptqSBsWG9VYkG7jRiXx11SQSuhjVFnTTXSlW5v9GQ7Mxw2IliWMCzEkyY/K0a62jhbJ/4/icuUW7arAEZVERER+UNGzjMWohciSZMZRJ7z2TUfH8ZFu2jG1DN9AvOn1i2QRy0jn7O4dxg3QxNtEVRq2YmOfMd1cLlyeio8Dusxcyrqp8Cs6769XRcYxt7/wCudPZKgWukzE5Vt2jLQuY3Ax1gEw0CancX4v1AXRDcbde1lA5neYnad4NLkWog6jEne+f0rp/xCuT8PvEa3yfRz87lO4dxtruYstlUUSxGeR5S3hVViOkTMrrCBDIBIbNl75zCi3WPGrLDozwo4k3m6w5UfKpAPa0kn4vL3rQ/wY0/jJ/qt+/XPofZ6rAZxBzZ7mux5CT3QorPXuk2IQKTioDrmXsrtJU/yfeCPaupyfJd4zo+Las7XQFUSdCNvN4rlxDh4S319y5mkghYILHcLIfTTfuANXXDrlxsMpuubhu5YJCiA5AAEAcjOvfVR00xIZ1tCOzqfXYe2vqKqyRmFvWiwuOxly0kkHdpO+yzrXFbGnMkjSOXia9E6N8M6zh+I5G67Ef+n8P2r9tYLIRsSfU7cqyyo54fDwTJ2XxPrp6e9DD2DAOnvWu/Bxg81zESTBt5BzgNv57fZWc6X5sA1pSFuC4rEEEiMpA5+YqfwpDOGJOnLTU7nwrrZw3a7RA0PefPQCqr+Eg/m29wa3H4OAXxdtypWbJcA9zRBq0LMnbsaTPM899eVJrG55nkZn1q54zgWtYi5bzaK2kaAg6j7CKrmkkaneCCZB8fCoCfgeFrde2ocb6gA5iIk5dIJIBHrWzwfCbl9mD3RKGComEJAJVcr6gTufD0u+j1ofiuHJAJFvQwJHZG3dUzCrD3SAB+UE6f+Hb/AG1URsoD0UIGtwezfv1ybosf50fot/mVqcTfyKzQWyqTAkkwNgOZNYa50qxndb56ZNdCQRqd6rCLH+CZy6Xf1X/zKjXeh5MxdE8uyw/xn5V26PcbxF+7kuG2qgEkBYJ7gD9tamPAUYMUODMvZm0cunwPr5kXQD7Cl+JXBztfoXx8sRXbi3Hhbv3bfUs2RgCesCzKq0xkPJhUex0gDuqCwwzGJ6wEDck/AO6uD3nbxHHC3R9JPQ4kf/OaH4tdH0/+biB/iNHjHG0wzIGRnLzABA2iTqD31FPSpf8A9e56Ov7tROb4K1Fckg27v139MReHzBoNbxHK7dH/ALq5/lGpuBxguoHC5AZgEgnQkSY8qqbfS202os32AJEgLBj1opS4DjE7kYofyt0/+5n54c0VfFja7cH/AKlo/PDUzD9Irdx1RbN8MxiWChRoWMmdNBXXinGLOGym6H7RIARQTpE7kRvV3STG2LQ03sWdDduHwLWD/wDCKQvYkQQzTPdY0/VFQ26WYXmuJ/sk/wA2rHh/EUup1iBwkmC4CkxuYDHnI9KOUlyRKL4B+PY367/o2f20qhjpfgv50/2bUqb5E2RIOCw3XHEM3wphXOuyvegJHdCDbxpmE/4fAs4EMykjT63ZT1y5fahg2vtcfCiE6631zoU1yDsqWYCQYgZZB286lcfDhAAnYtqbrsVORRbGnhvrFba9GYtckfHcGFvE4W3AkWbZYeKjO0+bFffwqVbt/jGNZYGSxh7p/rMhUE9+pHtXfh5uXoxd4qxe2SrAEErO8DQAxppr86jA427bfKqotzGaQ2bNcGc/DLaa7xHtV5kTiI/o0i27V65yBgeItrPtJNUPGrRFq0MsObKmebNfcvJ7+yYrUYzC9VZXDhMz3GK5UzGZaWg7momDY4zFYYOqdhrfwExltKSJEmdB9tWDy2JcJGo6Wf8AC8PyIY7C29O6IP2A+5qh6VYFbeEsLlBu9RatKe5nY3Z89CPWtJ00wD4hEQKCoYs0mBOirsZ5nXYc6qbavi8TZW6LZCOrk2mzfAsJMMwA2HrJrRh5NbftZTYtjZfDlbSB9pBqo6R8Eti091ZVgczEktmnSNTpqZqwXF58YygrFu0R8Q+JmUt9mWuXTW4RhgBHbcDcHYEx7xQMndHsOUwNoKe0bRYTtmZSQSPM15pix9ZFB7u0II3G/fXrdtMlpVH0bcD0WBXgn4R2Y8QvnMYVwqR9GEWY8c061mrZq6PTfwcW8tu++3a09FkfOsb+G+A+EUcrd4+7IPurfdA7UYRiebsfkPurzr8M7zibAnayP1nY/spH8hLgxNp4Ecl325jWvY+gFmMTt8GEsj3tWyftmvEswlpJjXma956DWwMTf/NS2vsgH3VZCJWdMl/4l8ybqkEE6jKNT4zp6VmbwGmUEa8zy8orU/heuuli11ejNcylhAYLkLEA8pIFef8ARrFO4dGYsAAQSZI+KRJ1iok+Stq6PauiTlsJankzqN9hFWGF1e94XR6/krVQ+jV3NhrZgCJWB+bpJnmdzXXBX5uX99LoH/LQae1UyyViTCseYUkegrw/E2uufOxgtjsOGjSRda4Gr2y7qG8QfXSvIcDYXth3VD1+HuDNm1Fq4Wb4VOsEx491LFYI3QB8uLws6w1xf/6L8zXtUfOvHejPDnGLs5CrRfdtGjs52uE6gfRmvX2uQNaoPOOndp2xd1UbKTatuOWoyg8t4BrP37lzDXHUXJyXokaErAIB8PDxrZ9LrBOPRxlg2ADLKNZuRMnyE1luO4Fme5lKNmFlgVdCCRbC3NQ2kMKmKLncX3TC/ktBgoLF1UNpK7tI07x9prDI1w9vMCoxCIVyrs6Fhy27JHrW26TWi+DmCSOraN+YH+Ks3b4Td6m/CifyLqM6SWt3IIAzSew7H09K56XDN6vo0HRHHNct3FuNmysANhAI0Gg20NZjpNfy3Li20S2qMBAVY0yy2iyJU7eFX3ReyyXrwysFYAgkEbHx/pVWdJ8CzYq4FUnPbRtATGhQzA8KLEyvMCtwuJu4d31XPbusjGAdAYgSPA66Gth0l6vqDde3nyjsnmuYgT7xWb4nw+4GJdGBuWLD7buqC3cGn0pE+vjWkw1o3sEEYGTZyGRBkDLr6iaupzZNPijC3b10lnB7KlM0EiA5YSNdBKx6jvrW9GeJG4btlgAqg5QPqliGk7n4hr41m+D4drquqo7Z7Ljsqx7SZbizHjbjzIHOp3CrvVYm28Eh0giDzG3nmWtSzExF1IuG4HgwY6g6d3WR6dqlVIOm780X2P7tKuOyR3tHqlnBILjXgo6xlCFpJlREACdBoNu6uuMwi3Ua24OVhlIBIMSDv6VjluHvNdFvt9Zvc16Ty2bDDWRbRbaABVUKo8FAAqDe4RbbEW77Al7SkLtlE5tdpmWPPuqhGMufXb3ronELoPxt660oWavqxppEc/Sq7hWFVLt9wSTmW2PDKoLR6n5VUHit361Nw+NuCcpYSxY5TuTuaUU2Nw51jvH+9KyHRHg1vAtfdXLsIUjJkjKD+TnMc0sQZ5QO+un4xfPO9+k1MTDtvt5sn3tJoiD+iWHK4h3dixcOTMc3Ug95iI1qJw/oWbWIUNdDArn0DH4HXswSAJnfwNSUQDe4o9CT+qDSD2wRmdj5JHzP3UZUbjFPlts7EZVXN5BRmbnroK+eeJ8QfF3LDXD23IDaj4nuS0QAAMzmByGmtei8bxCugtIGUPIdyWMKIzLCj4mHZnlJPdMXhEWlZFCqouuV7JGhOZYJWYEwPKiVBuzdcMwZs2FtHLmza9qMxmSFBAn/AEryL8Lalsd4IEX9RW/bW3OMaQczSNj1mo5EgnUVExdu3dJN23buEmSbi2rhPKSWUmolRW7PG8KmY5dczsFA89PeSPavoXongWt3MRcYAC5cbIJBJysy666ag1lrXCcMGDCxaDAggi3aBBBkERFX2G4jcQAKSACSBlXmSx+0mjyE6K/8LP8AFWZ/nLh5D4baDmR9avPehOHZ3uBRLHIAO8kXNPsr0bj6jFhRfBcKSRAZYzZZ+EifhFV/BeDWcLcFy0rAyDqbhByzG895ouCe7N/wMTh7YEggEHSYIMEH1BrE8I41f/HygVcl3ExcJUEkQ+VlIiNFGpmrzBcVa0rKo+JmaTm0LEk8vGoPBlt2HVsx7NsJ8PIbHQURWbJlHj7f61j+miLhrL30s23Oa2MrghRJKsRlOk9n1Bq+HGrff9jfspw4lbb6S+v+tQGX6A40YpXuGzbtOlwqOrkg9hTrJ/OPtWwuJP8A0/1rkt9BOUrr3RTxe0nWgIHE+CW791LjyQLTIROXfUTz3msD0VxNnE4hbL4Tqsyv2hiHbYaqRkGhE869Ut6gH1ry3gHDrtridsmy4Trroz5CFgpdAMxETGtEg2a3HcEa7aa2RCssSCs8iDv4Vluk3DbWCs2S9m5fJLIYvC1lIAb6jAzNeoIuhrI/hJwebB5hMpeU6bwQU5ea1Ixork3yQujGBS5hrd+zbdS+dWVnDlMjlcubKs6gnbmKbxbou1+7buEsgQHMAoJYCToc2h33B3qZ+DFycGU5pffeZ7QV+f8ASrVwKjgt1lU8UeRY/C4Wzizhz+NhhdVc+a0U7RENEg5e13VtLfC2sjq0ViqaA7kidzHOsj+E7D9Xiw4A7dpGGw1WVO/9Fa9Ns386o6xDIrDyYAj51ZRtEjKmeb4jotcti/ca9ct2wGuAIjFoBzFVGdRpvUTotgbV+45t4i65tKHKXLJQnWJB61pAO+nMV6jiLKuMrDQggx3MCp8NjXj3Ri+cPjurJYFlu2GPKTHhoMygzyiqliiN+zjd6JXWJItmCSRqo3125eVKvQcQj521s/EeXj5UqxsZv/REMWlG9xPISaP5IfTY+Sx86FKupyD11sbK58yB8hSGKA2tr6lj99KlVoDlxbcgo8lH309Mbc+uR5afKlSoBjXCdyT5k0AaVKhB00ARSpUAmpqgUKVAPMUwihSqAGSuiwKFKgGGDsZp6gUKVASEPiaIJ+sfelSoUdnP1j7mubO31j7mlSoBK7fWPuaf1zfWPuaVKlAcMfdAgOwHdJpW+L3x/KGPGDRpUoWSE6Q3hzB9BT/4TXOaofcffSpVKFnW10nn4rfs1dh0jtndWHsfvpUqUWwvxjDNGb9ZJ+413tcQslQFdAANB8IAGwAO2lGlRgkW7qtsynyYVWWOGYdrrubNk3FuzmyLnBgEGYmd9aFKslo7/wDZlruWlSpVRR//2Q=="/>
          <p:cNvSpPr>
            <a:spLocks noChangeAspect="1" noChangeArrowheads="1"/>
          </p:cNvSpPr>
          <p:nvPr/>
        </p:nvSpPr>
        <p:spPr bwMode="auto">
          <a:xfrm>
            <a:off x="0" y="-392113"/>
            <a:ext cx="304800" cy="304800"/>
          </a:xfrm>
          <a:prstGeom prst="rect">
            <a:avLst/>
          </a:prstGeom>
          <a:noFill/>
          <a:ln w="9525">
            <a:noFill/>
            <a:miter lim="800000"/>
            <a:headEnd/>
            <a:tailEnd/>
          </a:ln>
        </p:spPr>
        <p:txBody>
          <a:bodyPr/>
          <a:lstStyle/>
          <a:p>
            <a:endParaRPr lang="it-IT" altLang="it-IT"/>
          </a:p>
        </p:txBody>
      </p:sp>
      <p:sp>
        <p:nvSpPr>
          <p:cNvPr id="6151" name="Rettangolo 25"/>
          <p:cNvSpPr>
            <a:spLocks noChangeArrowheads="1"/>
          </p:cNvSpPr>
          <p:nvPr/>
        </p:nvSpPr>
        <p:spPr bwMode="auto">
          <a:xfrm>
            <a:off x="928688" y="3863950"/>
            <a:ext cx="7416800" cy="1077218"/>
          </a:xfrm>
          <a:prstGeom prst="rect">
            <a:avLst/>
          </a:prstGeom>
          <a:noFill/>
          <a:ln w="9525">
            <a:noFill/>
            <a:miter lim="800000"/>
            <a:headEnd/>
            <a:tailEnd/>
          </a:ln>
        </p:spPr>
        <p:txBody>
          <a:bodyPr>
            <a:spAutoFit/>
          </a:bodyPr>
          <a:lstStyle/>
          <a:p>
            <a:pPr algn="just"/>
            <a:r>
              <a:rPr lang="it-IT" altLang="it-IT" sz="1600" dirty="0" smtClean="0">
                <a:solidFill>
                  <a:srgbClr val="000000"/>
                </a:solidFill>
                <a:cs typeface="Times New Roman" pitchFamily="18" charset="0"/>
              </a:rPr>
              <a:t>Il decreto, pubblicato in Gazzetta ufficiale il 24 gennaio 2014, attua </a:t>
            </a:r>
            <a:r>
              <a:rPr lang="it-IT" altLang="it-IT" sz="1600" dirty="0">
                <a:solidFill>
                  <a:srgbClr val="000000"/>
                </a:solidFill>
                <a:cs typeface="Times New Roman" pitchFamily="18" charset="0"/>
              </a:rPr>
              <a:t>quanto previsto </a:t>
            </a:r>
            <a:r>
              <a:rPr lang="it-IT" altLang="it-IT" sz="1600" dirty="0" smtClean="0">
                <a:solidFill>
                  <a:srgbClr val="000000"/>
                </a:solidFill>
                <a:cs typeface="Times New Roman" pitchFamily="18" charset="0"/>
              </a:rPr>
              <a:t>dall’articolo </a:t>
            </a:r>
            <a:r>
              <a:rPr lang="it-IT" altLang="it-IT" sz="1600" dirty="0">
                <a:solidFill>
                  <a:srgbClr val="000000"/>
                </a:solidFill>
                <a:cs typeface="Times New Roman" pitchFamily="18" charset="0"/>
              </a:rPr>
              <a:t>2 del decreto-legge 69/2013, convertito con modificazioni, dalla legge 98/2013, mutuando l’impostazione della vecchia legge agevolativa </a:t>
            </a:r>
            <a:r>
              <a:rPr lang="it-IT" altLang="it-IT" sz="1600" dirty="0" smtClean="0">
                <a:solidFill>
                  <a:srgbClr val="000000"/>
                </a:solidFill>
                <a:cs typeface="Times New Roman" pitchFamily="18" charset="0"/>
              </a:rPr>
              <a:t>n</a:t>
            </a:r>
            <a:r>
              <a:rPr lang="it-IT" altLang="it-IT" sz="1600" dirty="0">
                <a:solidFill>
                  <a:srgbClr val="000000"/>
                </a:solidFill>
                <a:cs typeface="Times New Roman" pitchFamily="18" charset="0"/>
              </a:rPr>
              <a:t>. 1329/65 (“legge Sabatini“).</a:t>
            </a:r>
          </a:p>
        </p:txBody>
      </p:sp>
      <p:pic>
        <p:nvPicPr>
          <p:cNvPr id="6152" name="Picture 21" descr="http://faes-italia.com/blog/wp-content/uploads/2010/08/trend-1.jpg"/>
          <p:cNvPicPr>
            <a:picLocks noChangeAspect="1" noChangeArrowheads="1"/>
          </p:cNvPicPr>
          <p:nvPr/>
        </p:nvPicPr>
        <p:blipFill>
          <a:blip r:embed="rId2" cstate="print"/>
          <a:srcRect/>
          <a:stretch>
            <a:fillRect/>
          </a:stretch>
        </p:blipFill>
        <p:spPr bwMode="auto">
          <a:xfrm>
            <a:off x="4499992" y="1028680"/>
            <a:ext cx="3259817" cy="2544336"/>
          </a:xfrm>
          <a:prstGeom prst="rect">
            <a:avLst/>
          </a:prstGeom>
          <a:noFill/>
          <a:ln w="9525">
            <a:noFill/>
            <a:miter lim="800000"/>
            <a:headEnd/>
            <a:tailEnd/>
          </a:ln>
        </p:spPr>
      </p:pic>
      <p:sp>
        <p:nvSpPr>
          <p:cNvPr id="6153" name="Rectangle 6"/>
          <p:cNvSpPr>
            <a:spLocks noGrp="1" noChangeArrowheads="1"/>
          </p:cNvSpPr>
          <p:nvPr>
            <p:ph type="sldNum" sz="quarter" idx="11"/>
          </p:nvPr>
        </p:nvSpPr>
        <p:spPr>
          <a:noFill/>
          <a:ln>
            <a:miter lim="800000"/>
            <a:headEnd/>
            <a:tailEnd/>
          </a:ln>
        </p:spPr>
        <p:txBody>
          <a:bodyPr/>
          <a:lstStyle/>
          <a:p>
            <a:fld id="{B227980E-554B-44A8-AE7D-073C4C0CCD9D}" type="slidenum">
              <a:rPr lang="it-IT" altLang="it-IT" smtClean="0"/>
              <a:pPr/>
              <a:t>3</a:t>
            </a:fld>
            <a:endParaRPr lang="it-IT" altLang="it-IT" smtClean="0"/>
          </a:p>
        </p:txBody>
      </p:sp>
      <p:pic>
        <p:nvPicPr>
          <p:cNvPr id="11" name="Picture 29"/>
          <p:cNvPicPr>
            <a:picLocks noChangeAspect="1" noChangeArrowheads="1"/>
          </p:cNvPicPr>
          <p:nvPr/>
        </p:nvPicPr>
        <p:blipFill>
          <a:blip r:embed="rId3" cstate="print"/>
          <a:srcRect/>
          <a:stretch>
            <a:fillRect/>
          </a:stretch>
        </p:blipFill>
        <p:spPr bwMode="auto">
          <a:xfrm>
            <a:off x="1619672" y="5877272"/>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900063" y="476672"/>
            <a:ext cx="7272337" cy="412651"/>
          </a:xfrm>
          <a:prstGeom prst="rect">
            <a:avLst/>
          </a:prstGeom>
          <a:noFill/>
          <a:ln w="9525">
            <a:noFill/>
            <a:miter lim="800000"/>
            <a:headEnd/>
            <a:tailEnd/>
          </a:ln>
        </p:spPr>
        <p:txBody>
          <a:bodyPr/>
          <a:lstStyle/>
          <a:p>
            <a:r>
              <a:rPr lang="it-IT" altLang="it-IT" sz="1800" b="1" dirty="0">
                <a:solidFill>
                  <a:srgbClr val="818A8F"/>
                </a:solidFill>
              </a:rPr>
              <a:t>A chi si rivolge</a:t>
            </a:r>
          </a:p>
        </p:txBody>
      </p:sp>
      <p:pic>
        <p:nvPicPr>
          <p:cNvPr id="7171" name="Picture 4" descr="powerpoint3"/>
          <p:cNvPicPr>
            <a:picLocks noChangeAspect="1" noChangeArrowheads="1"/>
          </p:cNvPicPr>
          <p:nvPr/>
        </p:nvPicPr>
        <p:blipFill>
          <a:blip r:embed="rId2" cstate="print"/>
          <a:srcRect l="26595" t="36046" r="43562" b="34760"/>
          <a:stretch>
            <a:fillRect/>
          </a:stretch>
        </p:blipFill>
        <p:spPr bwMode="auto">
          <a:xfrm>
            <a:off x="4572000" y="1340768"/>
            <a:ext cx="4032448" cy="2880320"/>
          </a:xfrm>
          <a:prstGeom prst="rect">
            <a:avLst/>
          </a:prstGeom>
          <a:noFill/>
          <a:ln w="9525">
            <a:noFill/>
            <a:miter lim="800000"/>
            <a:headEnd/>
            <a:tailEnd/>
          </a:ln>
        </p:spPr>
      </p:pic>
      <p:sp>
        <p:nvSpPr>
          <p:cNvPr id="7172" name="Rectangle 6"/>
          <p:cNvSpPr txBox="1">
            <a:spLocks noChangeArrowheads="1"/>
          </p:cNvSpPr>
          <p:nvPr/>
        </p:nvSpPr>
        <p:spPr bwMode="auto">
          <a:xfrm>
            <a:off x="899592" y="4221088"/>
            <a:ext cx="7704856" cy="1515714"/>
          </a:xfrm>
          <a:prstGeom prst="rect">
            <a:avLst/>
          </a:prstGeom>
          <a:noFill/>
          <a:ln w="9525">
            <a:noFill/>
            <a:miter lim="800000"/>
            <a:headEnd/>
            <a:tailEnd/>
          </a:ln>
        </p:spPr>
        <p:txBody>
          <a:bodyPr/>
          <a:lstStyle/>
          <a:p>
            <a:endParaRPr lang="it-IT" altLang="it-IT" sz="1600" dirty="0"/>
          </a:p>
          <a:p>
            <a:pPr algn="just"/>
            <a:r>
              <a:rPr lang="it-IT" altLang="it-IT" sz="1600" i="1" dirty="0" smtClean="0">
                <a:cs typeface="Times New Roman" pitchFamily="18" charset="0"/>
              </a:rPr>
              <a:t>Non </a:t>
            </a:r>
            <a:r>
              <a:rPr lang="it-IT" altLang="it-IT" sz="1600" i="1" dirty="0">
                <a:cs typeface="Times New Roman" pitchFamily="18" charset="0"/>
              </a:rPr>
              <a:t>sono ricomprese tra i beneficiari le imprese operanti nei settori esclusi dai Regolamenti comunitari di esenzione e le imprese operanti nel settore delle attività finanziarie e </a:t>
            </a:r>
            <a:r>
              <a:rPr lang="it-IT" altLang="it-IT" sz="1600" i="1" dirty="0" smtClean="0">
                <a:cs typeface="Times New Roman" pitchFamily="18" charset="0"/>
              </a:rPr>
              <a:t>assicurative.</a:t>
            </a:r>
            <a:endParaRPr lang="it-IT" altLang="it-IT" sz="1600" i="1" dirty="0"/>
          </a:p>
          <a:p>
            <a:endParaRPr lang="it-IT" altLang="it-IT" sz="1600" dirty="0"/>
          </a:p>
          <a:p>
            <a:pPr algn="r"/>
            <a:endParaRPr lang="it-IT" altLang="it-IT" sz="1600" dirty="0"/>
          </a:p>
        </p:txBody>
      </p:sp>
      <p:sp>
        <p:nvSpPr>
          <p:cNvPr id="7173" name="Rettangolo 7"/>
          <p:cNvSpPr>
            <a:spLocks noChangeArrowheads="1"/>
          </p:cNvSpPr>
          <p:nvPr/>
        </p:nvSpPr>
        <p:spPr bwMode="auto">
          <a:xfrm>
            <a:off x="865684" y="1184766"/>
            <a:ext cx="3600400" cy="3293209"/>
          </a:xfrm>
          <a:prstGeom prst="rect">
            <a:avLst/>
          </a:prstGeom>
          <a:noFill/>
          <a:ln w="9525">
            <a:noFill/>
            <a:miter lim="800000"/>
            <a:headEnd/>
            <a:tailEnd/>
          </a:ln>
        </p:spPr>
        <p:txBody>
          <a:bodyPr wrap="square">
            <a:spAutoFit/>
          </a:bodyPr>
          <a:lstStyle/>
          <a:p>
            <a:pPr algn="just"/>
            <a:r>
              <a:rPr lang="it-IT" altLang="it-IT" sz="1600" dirty="0"/>
              <a:t>Le agevolazioni sono concesse alle micro, piccole e medie imprese, definite in base alla disciplina comunitaria </a:t>
            </a:r>
            <a:r>
              <a:rPr lang="it-IT" altLang="it-IT" sz="1600" dirty="0" smtClean="0"/>
              <a:t>vigente (PMI), di </a:t>
            </a:r>
            <a:r>
              <a:rPr lang="it-IT" altLang="it-IT" sz="1600" b="1" dirty="0"/>
              <a:t>tutti i settori produttivi, inclusi agricoltura e </a:t>
            </a:r>
            <a:r>
              <a:rPr lang="it-IT" altLang="it-IT" sz="1600" b="1" dirty="0" smtClean="0"/>
              <a:t>pesca</a:t>
            </a:r>
            <a:r>
              <a:rPr lang="it-IT" altLang="it-IT" sz="1600" dirty="0" smtClean="0"/>
              <a:t> che </a:t>
            </a:r>
            <a:r>
              <a:rPr lang="it-IT" altLang="it-IT" sz="1600" dirty="0"/>
              <a:t>realizzano investimenti, anche mediante operazioni di leasing finanziario, </a:t>
            </a:r>
            <a:r>
              <a:rPr lang="it-IT" altLang="it-IT" sz="1600" dirty="0" smtClean="0"/>
              <a:t>in macchinari, impianti</a:t>
            </a:r>
            <a:r>
              <a:rPr lang="it-IT" altLang="it-IT" sz="1600" dirty="0"/>
              <a:t>, </a:t>
            </a:r>
            <a:r>
              <a:rPr lang="it-IT" altLang="it-IT" sz="1600" dirty="0" smtClean="0"/>
              <a:t>beni </a:t>
            </a:r>
            <a:r>
              <a:rPr lang="it-IT" altLang="it-IT" sz="1600" dirty="0"/>
              <a:t>strumentali di impresa e attrezzature, nuovi di fabbrica ad uso produttivo, nonché investimenti in hardware, software e tecnologie digitali.</a:t>
            </a:r>
          </a:p>
        </p:txBody>
      </p:sp>
      <p:sp>
        <p:nvSpPr>
          <p:cNvPr id="7174" name="Rectangle 6"/>
          <p:cNvSpPr>
            <a:spLocks noGrp="1" noChangeArrowheads="1"/>
          </p:cNvSpPr>
          <p:nvPr>
            <p:ph type="sldNum" sz="quarter" idx="11"/>
          </p:nvPr>
        </p:nvSpPr>
        <p:spPr>
          <a:noFill/>
          <a:ln>
            <a:miter lim="800000"/>
            <a:headEnd/>
            <a:tailEnd/>
          </a:ln>
        </p:spPr>
        <p:txBody>
          <a:bodyPr/>
          <a:lstStyle/>
          <a:p>
            <a:fld id="{378CB9D4-C06F-42BA-AE65-F6CD4E6AF392}" type="slidenum">
              <a:rPr lang="it-IT" altLang="it-IT" smtClean="0"/>
              <a:pPr/>
              <a:t>4</a:t>
            </a:fld>
            <a:endParaRPr lang="it-IT" altLang="it-IT" smtClean="0"/>
          </a:p>
        </p:txBody>
      </p:sp>
      <p:pic>
        <p:nvPicPr>
          <p:cNvPr id="8" name="Picture 29"/>
          <p:cNvPicPr>
            <a:picLocks noChangeAspect="1" noChangeArrowheads="1"/>
          </p:cNvPicPr>
          <p:nvPr/>
        </p:nvPicPr>
        <p:blipFill>
          <a:blip r:embed="rId3" cstate="print"/>
          <a:srcRect/>
          <a:stretch>
            <a:fillRect/>
          </a:stretch>
        </p:blipFill>
        <p:spPr bwMode="auto">
          <a:xfrm>
            <a:off x="1403648" y="5877272"/>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10"/>
          <p:cNvSpPr>
            <a:spLocks noChangeArrowheads="1"/>
          </p:cNvSpPr>
          <p:nvPr/>
        </p:nvSpPr>
        <p:spPr bwMode="auto">
          <a:xfrm>
            <a:off x="1844675" y="4121150"/>
            <a:ext cx="6692900" cy="517525"/>
          </a:xfrm>
          <a:prstGeom prst="rect">
            <a:avLst/>
          </a:prstGeom>
          <a:noFill/>
          <a:ln w="9525" algn="ctr">
            <a:noFill/>
            <a:miter lim="800000"/>
            <a:headEnd/>
            <a:tailEnd/>
          </a:ln>
        </p:spPr>
        <p:txBody>
          <a:bodyPr anchor="ctr">
            <a:spAutoFit/>
          </a:bodyPr>
          <a:lstStyle/>
          <a:p>
            <a:endParaRPr lang="it-IT" altLang="it-IT" sz="1400" b="1">
              <a:solidFill>
                <a:srgbClr val="37424A"/>
              </a:solidFill>
            </a:endParaRPr>
          </a:p>
          <a:p>
            <a:endParaRPr lang="it-IT" altLang="it-IT" sz="1400">
              <a:solidFill>
                <a:srgbClr val="37424A"/>
              </a:solidFill>
            </a:endParaRPr>
          </a:p>
        </p:txBody>
      </p:sp>
      <p:sp>
        <p:nvSpPr>
          <p:cNvPr id="8195" name="Rectangle 2"/>
          <p:cNvSpPr>
            <a:spLocks noChangeArrowheads="1"/>
          </p:cNvSpPr>
          <p:nvPr/>
        </p:nvSpPr>
        <p:spPr bwMode="auto">
          <a:xfrm>
            <a:off x="856828" y="476672"/>
            <a:ext cx="6667500" cy="360363"/>
          </a:xfrm>
          <a:prstGeom prst="rect">
            <a:avLst/>
          </a:prstGeom>
          <a:noFill/>
          <a:ln w="9525">
            <a:noFill/>
            <a:miter lim="800000"/>
            <a:headEnd/>
            <a:tailEnd/>
          </a:ln>
        </p:spPr>
        <p:txBody>
          <a:bodyPr/>
          <a:lstStyle/>
          <a:p>
            <a:r>
              <a:rPr lang="it-IT" altLang="it-IT" sz="1800" b="1" dirty="0">
                <a:solidFill>
                  <a:srgbClr val="818A8F"/>
                </a:solidFill>
              </a:rPr>
              <a:t>Articolazione della misura e attori</a:t>
            </a:r>
          </a:p>
        </p:txBody>
      </p:sp>
      <p:sp>
        <p:nvSpPr>
          <p:cNvPr id="7" name="Rettangolo 6"/>
          <p:cNvSpPr/>
          <p:nvPr/>
        </p:nvSpPr>
        <p:spPr>
          <a:xfrm>
            <a:off x="861764" y="1014750"/>
            <a:ext cx="7848600" cy="4955203"/>
          </a:xfrm>
          <a:prstGeom prst="rect">
            <a:avLst/>
          </a:prstGeom>
        </p:spPr>
        <p:txBody>
          <a:bodyPr>
            <a:spAutoFit/>
          </a:bodyPr>
          <a:lstStyle/>
          <a:p>
            <a:pPr algn="just" eaLnBrk="0" hangingPunct="0">
              <a:tabLst>
                <a:tab pos="539750" algn="l"/>
              </a:tabLst>
              <a:defRPr/>
            </a:pPr>
            <a:endParaRPr lang="it-IT" sz="1200" dirty="0">
              <a:latin typeface="+mn-lt"/>
              <a:ea typeface="Times New Roman" pitchFamily="18" charset="0"/>
            </a:endParaRPr>
          </a:p>
          <a:p>
            <a:pPr algn="just" eaLnBrk="0" hangingPunct="0">
              <a:tabLst>
                <a:tab pos="539750" algn="l"/>
              </a:tabLst>
              <a:defRPr/>
            </a:pPr>
            <a:r>
              <a:rPr lang="it-IT" sz="1600" b="1" dirty="0">
                <a:latin typeface="+mn-lt"/>
                <a:ea typeface="Times New Roman" pitchFamily="18" charset="0"/>
              </a:rPr>
              <a:t>Cassa depositi e prestiti (CDP) </a:t>
            </a:r>
            <a:r>
              <a:rPr lang="it-IT" sz="1600" dirty="0">
                <a:latin typeface="+mn-lt"/>
                <a:ea typeface="Times New Roman" pitchFamily="18" charset="0"/>
              </a:rPr>
              <a:t>costituisce un </a:t>
            </a:r>
            <a:r>
              <a:rPr lang="it-IT" sz="1600" b="1" dirty="0">
                <a:latin typeface="+mn-lt"/>
                <a:ea typeface="Times New Roman" pitchFamily="18" charset="0"/>
              </a:rPr>
              <a:t>plafond</a:t>
            </a:r>
            <a:r>
              <a:rPr lang="it-IT" sz="1600" i="1" dirty="0">
                <a:latin typeface="+mn-lt"/>
                <a:ea typeface="Times New Roman" pitchFamily="18" charset="0"/>
              </a:rPr>
              <a:t> </a:t>
            </a:r>
            <a:r>
              <a:rPr lang="it-IT" sz="1600" dirty="0">
                <a:latin typeface="+mn-lt"/>
                <a:ea typeface="Times New Roman" pitchFamily="18" charset="0"/>
              </a:rPr>
              <a:t>di risorse (fino a un massimo di 2,5 miliardi di euro, eventualmente incrementabili con successivi provvedimenti fino a 5 miliardi</a:t>
            </a:r>
            <a:r>
              <a:rPr lang="it-IT" sz="1600" dirty="0" smtClean="0">
                <a:latin typeface="+mn-lt"/>
                <a:ea typeface="Times New Roman" pitchFamily="18" charset="0"/>
              </a:rPr>
              <a:t>) </a:t>
            </a:r>
            <a:r>
              <a:rPr lang="it-IT" sz="1600" dirty="0">
                <a:latin typeface="+mn-lt"/>
                <a:ea typeface="Times New Roman" pitchFamily="18" charset="0"/>
              </a:rPr>
              <a:t>ed eroga la provvista alle Banche e agli intermediari finanziari</a:t>
            </a:r>
            <a:r>
              <a:rPr lang="it-IT" sz="1600" dirty="0" smtClean="0">
                <a:latin typeface="+mn-lt"/>
                <a:ea typeface="Times New Roman" pitchFamily="18" charset="0"/>
              </a:rPr>
              <a:t>.</a:t>
            </a:r>
          </a:p>
          <a:p>
            <a:pPr algn="just" eaLnBrk="0" hangingPunct="0">
              <a:tabLst>
                <a:tab pos="539750" algn="l"/>
              </a:tabLst>
              <a:defRPr/>
            </a:pPr>
            <a:endParaRPr lang="it-IT" sz="800" dirty="0">
              <a:latin typeface="+mn-lt"/>
              <a:ea typeface="Times New Roman" pitchFamily="18" charset="0"/>
            </a:endParaRPr>
          </a:p>
          <a:p>
            <a:pPr algn="just" eaLnBrk="0" hangingPunct="0">
              <a:tabLst>
                <a:tab pos="539750" algn="l"/>
              </a:tabLst>
              <a:defRPr/>
            </a:pPr>
            <a:r>
              <a:rPr lang="it-IT" sz="1600" b="1" dirty="0" smtClean="0">
                <a:latin typeface="+mn-lt"/>
                <a:ea typeface="Times New Roman" pitchFamily="18" charset="0"/>
              </a:rPr>
              <a:t>Le </a:t>
            </a:r>
            <a:r>
              <a:rPr lang="it-IT" sz="1600" b="1" dirty="0">
                <a:latin typeface="+mn-lt"/>
                <a:ea typeface="Times New Roman" pitchFamily="18" charset="0"/>
              </a:rPr>
              <a:t>banche,</a:t>
            </a:r>
            <a:r>
              <a:rPr lang="it-IT" sz="1600" dirty="0">
                <a:latin typeface="+mn-lt"/>
                <a:ea typeface="Times New Roman" pitchFamily="18" charset="0"/>
              </a:rPr>
              <a:t> aderenti alle convenzioni </a:t>
            </a:r>
            <a:r>
              <a:rPr lang="it-IT" sz="1600" dirty="0" err="1">
                <a:latin typeface="+mn-lt"/>
                <a:ea typeface="Times New Roman" pitchFamily="18" charset="0"/>
              </a:rPr>
              <a:t>MiSE-ABI-CDP</a:t>
            </a:r>
            <a:r>
              <a:rPr lang="it-IT" sz="1600" dirty="0">
                <a:latin typeface="+mn-lt"/>
                <a:ea typeface="Times New Roman" pitchFamily="18" charset="0"/>
              </a:rPr>
              <a:t>, o le </a:t>
            </a:r>
            <a:r>
              <a:rPr lang="it-IT" sz="1600" b="1" dirty="0">
                <a:latin typeface="+mn-lt"/>
                <a:ea typeface="Times New Roman" pitchFamily="18" charset="0"/>
              </a:rPr>
              <a:t>società di leasing</a:t>
            </a:r>
            <a:r>
              <a:rPr lang="it-IT" sz="1600" dirty="0">
                <a:latin typeface="+mn-lt"/>
                <a:ea typeface="Times New Roman" pitchFamily="18" charset="0"/>
              </a:rPr>
              <a:t>, se in possesso di garanzia rilasciata da una banca aderente alle convenzioni, potranno utilizzare il plafond per concedere finanziamenti fino al </a:t>
            </a:r>
            <a:r>
              <a:rPr lang="it-IT" sz="1600" b="1" dirty="0">
                <a:latin typeface="+mn-lt"/>
                <a:ea typeface="Times New Roman" pitchFamily="18" charset="0"/>
              </a:rPr>
              <a:t>31 dicembre 2016</a:t>
            </a:r>
            <a:r>
              <a:rPr lang="it-IT" sz="1600" dirty="0" smtClean="0">
                <a:latin typeface="+mn-lt"/>
                <a:ea typeface="Times New Roman" pitchFamily="18" charset="0"/>
              </a:rPr>
              <a:t>.</a:t>
            </a:r>
          </a:p>
          <a:p>
            <a:pPr algn="just" eaLnBrk="0" hangingPunct="0">
              <a:tabLst>
                <a:tab pos="539750" algn="l"/>
              </a:tabLst>
              <a:defRPr/>
            </a:pPr>
            <a:endParaRPr lang="it-IT" sz="800" dirty="0">
              <a:solidFill>
                <a:srgbClr val="FF0000"/>
              </a:solidFill>
              <a:latin typeface="+mn-lt"/>
              <a:ea typeface="Times New Roman" pitchFamily="18" charset="0"/>
            </a:endParaRPr>
          </a:p>
          <a:p>
            <a:pPr algn="just" eaLnBrk="0" hangingPunct="0">
              <a:tabLst>
                <a:tab pos="539750" algn="l"/>
              </a:tabLst>
              <a:defRPr/>
            </a:pPr>
            <a:r>
              <a:rPr lang="it-IT" sz="1600" b="1" dirty="0" smtClean="0">
                <a:latin typeface="+mn-lt"/>
                <a:ea typeface="Times New Roman" pitchFamily="18" charset="0"/>
              </a:rPr>
              <a:t>Il Ministero dello sviluppo economico (</a:t>
            </a:r>
            <a:r>
              <a:rPr lang="it-IT" sz="1600" b="1" dirty="0" err="1" smtClean="0">
                <a:latin typeface="+mn-lt"/>
                <a:ea typeface="Times New Roman" pitchFamily="18" charset="0"/>
              </a:rPr>
              <a:t>MiSE</a:t>
            </a:r>
            <a:r>
              <a:rPr lang="it-IT" sz="1600" b="1" dirty="0" smtClean="0">
                <a:latin typeface="+mn-lt"/>
                <a:ea typeface="Times New Roman" pitchFamily="18" charset="0"/>
              </a:rPr>
              <a:t>) </a:t>
            </a:r>
            <a:r>
              <a:rPr lang="it-IT" sz="1600" dirty="0" smtClean="0">
                <a:latin typeface="+mn-lt"/>
                <a:ea typeface="Times New Roman" pitchFamily="18" charset="0"/>
              </a:rPr>
              <a:t>concede un contributo alle </a:t>
            </a:r>
            <a:r>
              <a:rPr lang="it-IT" sz="1600" dirty="0">
                <a:latin typeface="+mn-lt"/>
                <a:ea typeface="Times New Roman" pitchFamily="18" charset="0"/>
              </a:rPr>
              <a:t>PMI, che </a:t>
            </a:r>
            <a:r>
              <a:rPr lang="it-IT" sz="1600" dirty="0" smtClean="0">
                <a:latin typeface="+mn-lt"/>
                <a:ea typeface="Times New Roman" pitchFamily="18" charset="0"/>
              </a:rPr>
              <a:t>copre </a:t>
            </a:r>
            <a:r>
              <a:rPr lang="it-IT" sz="1600" dirty="0">
                <a:latin typeface="+mn-lt"/>
                <a:ea typeface="Times New Roman" pitchFamily="18" charset="0"/>
              </a:rPr>
              <a:t>parte degli interessi </a:t>
            </a:r>
            <a:r>
              <a:rPr lang="it-IT" sz="1600" dirty="0" smtClean="0">
                <a:latin typeface="+mn-lt"/>
                <a:ea typeface="Times New Roman" pitchFamily="18" charset="0"/>
              </a:rPr>
              <a:t>sui </a:t>
            </a:r>
            <a:r>
              <a:rPr lang="it-IT" sz="1600" dirty="0">
                <a:latin typeface="+mn-lt"/>
                <a:ea typeface="Times New Roman" pitchFamily="18" charset="0"/>
              </a:rPr>
              <a:t>finanziamenti bancari, in relazione agli investimenti </a:t>
            </a:r>
            <a:r>
              <a:rPr lang="it-IT" sz="1600" dirty="0" smtClean="0">
                <a:latin typeface="+mn-lt"/>
                <a:ea typeface="Times New Roman" pitchFamily="18" charset="0"/>
              </a:rPr>
              <a:t>realizzati, (con uno stanziamento </a:t>
            </a:r>
            <a:r>
              <a:rPr lang="it-IT" sz="1600" dirty="0">
                <a:latin typeface="+mn-lt"/>
                <a:ea typeface="Times New Roman" pitchFamily="18" charset="0"/>
              </a:rPr>
              <a:t>complessivo di bilancio pari a 191,5 milioni di euro per gli anni 2014-2021). </a:t>
            </a:r>
            <a:r>
              <a:rPr lang="it-IT" sz="1600" dirty="0">
                <a:latin typeface="+mn-lt"/>
                <a:ea typeface="Times New Roman" pitchFamily="18" charset="0"/>
                <a:cs typeface="Arial" pitchFamily="34" charset="0"/>
              </a:rPr>
              <a:t>Il contributo è pari all’ammontare degli interessi, calcolati su un piano di ammortamento convenzionale con rate semestrali, al tasso del 2,75% annuo per cinque anni.</a:t>
            </a:r>
            <a:endParaRPr lang="it-IT" sz="1600" dirty="0">
              <a:latin typeface="+mn-lt"/>
              <a:ea typeface="Times New Roman" pitchFamily="18" charset="0"/>
            </a:endParaRPr>
          </a:p>
          <a:p>
            <a:pPr algn="just" eaLnBrk="0" hangingPunct="0">
              <a:tabLst>
                <a:tab pos="539750" algn="l"/>
              </a:tabLst>
              <a:defRPr/>
            </a:pPr>
            <a:endParaRPr lang="it-IT" sz="800" dirty="0">
              <a:latin typeface="+mn-lt"/>
            </a:endParaRPr>
          </a:p>
          <a:p>
            <a:pPr algn="just" eaLnBrk="0" hangingPunct="0">
              <a:tabLst>
                <a:tab pos="539750" algn="l"/>
              </a:tabLst>
              <a:defRPr/>
            </a:pPr>
            <a:r>
              <a:rPr lang="it-IT" sz="1600" b="1" dirty="0">
                <a:latin typeface="+mn-lt"/>
                <a:ea typeface="Times New Roman" pitchFamily="18" charset="0"/>
              </a:rPr>
              <a:t>Le PMI </a:t>
            </a:r>
            <a:r>
              <a:rPr lang="it-IT" sz="1600" dirty="0">
                <a:latin typeface="+mn-lt"/>
                <a:ea typeface="Calibri" pitchFamily="34" charset="0"/>
                <a:cs typeface="Times New Roman" pitchFamily="18" charset="0"/>
              </a:rPr>
              <a:t>beneficiano </a:t>
            </a:r>
            <a:r>
              <a:rPr lang="it-IT" sz="1600" dirty="0" smtClean="0">
                <a:latin typeface="+mn-lt"/>
                <a:ea typeface="Calibri" pitchFamily="34" charset="0"/>
                <a:cs typeface="Times New Roman" pitchFamily="18" charset="0"/>
              </a:rPr>
              <a:t>del contributo e </a:t>
            </a:r>
            <a:r>
              <a:rPr lang="it-IT" sz="1600" dirty="0">
                <a:latin typeface="+mn-lt"/>
                <a:ea typeface="Calibri" pitchFamily="34" charset="0"/>
                <a:cs typeface="Times New Roman" pitchFamily="18" charset="0"/>
              </a:rPr>
              <a:t>del finanziamento </a:t>
            </a:r>
            <a:r>
              <a:rPr lang="it-IT" sz="1600" dirty="0" smtClean="0">
                <a:latin typeface="+mn-lt"/>
                <a:ea typeface="Calibri" pitchFamily="34" charset="0"/>
                <a:cs typeface="Times New Roman" pitchFamily="18" charset="0"/>
              </a:rPr>
              <a:t>che può </a:t>
            </a:r>
            <a:r>
              <a:rPr lang="it-IT" sz="1600" dirty="0">
                <a:latin typeface="+mn-lt"/>
                <a:ea typeface="Calibri" pitchFamily="34" charset="0"/>
                <a:cs typeface="Times New Roman" pitchFamily="18" charset="0"/>
              </a:rPr>
              <a:t>essere </a:t>
            </a:r>
            <a:r>
              <a:rPr lang="it-IT" sz="1600" dirty="0" smtClean="0">
                <a:latin typeface="+mn-lt"/>
                <a:ea typeface="Calibri" pitchFamily="34" charset="0"/>
                <a:cs typeface="Times New Roman" pitchFamily="18" charset="0"/>
              </a:rPr>
              <a:t>assistito </a:t>
            </a:r>
            <a:r>
              <a:rPr lang="it-IT" sz="1600" dirty="0">
                <a:latin typeface="+mn-lt"/>
                <a:ea typeface="Calibri" pitchFamily="34" charset="0"/>
                <a:cs typeface="Times New Roman" pitchFamily="18" charset="0"/>
              </a:rPr>
              <a:t>dalla garanzia del “Fondo di garanzia per le piccole e medie imprese”, fino </a:t>
            </a:r>
            <a:r>
              <a:rPr lang="it-IT" sz="1600" dirty="0" smtClean="0">
                <a:latin typeface="+mn-lt"/>
                <a:ea typeface="Calibri" pitchFamily="34" charset="0"/>
                <a:cs typeface="Times New Roman" pitchFamily="18" charset="0"/>
              </a:rPr>
              <a:t>al massimo previsto </a:t>
            </a:r>
            <a:r>
              <a:rPr lang="it-IT" sz="1600" dirty="0">
                <a:latin typeface="+mn-lt"/>
                <a:ea typeface="Calibri" pitchFamily="34" charset="0"/>
                <a:cs typeface="Times New Roman" pitchFamily="18" charset="0"/>
              </a:rPr>
              <a:t>dalla vigente normativa (80% dell’ammontare del finanziamento), sul finanziamento </a:t>
            </a:r>
            <a:r>
              <a:rPr lang="it-IT" sz="1600" dirty="0" smtClean="0">
                <a:latin typeface="+mn-lt"/>
                <a:ea typeface="Calibri" pitchFamily="34" charset="0"/>
                <a:cs typeface="Times New Roman" pitchFamily="18" charset="0"/>
              </a:rPr>
              <a:t>bancario </a:t>
            </a:r>
            <a:r>
              <a:rPr lang="it-IT" sz="1600" dirty="0">
                <a:latin typeface="+mn-lt"/>
                <a:ea typeface="Calibri" pitchFamily="34" charset="0"/>
                <a:cs typeface="Times New Roman" pitchFamily="18" charset="0"/>
              </a:rPr>
              <a:t>con priorità di accesso.</a:t>
            </a:r>
            <a:endParaRPr lang="it-IT" sz="1600" dirty="0">
              <a:latin typeface="+mn-lt"/>
            </a:endParaRPr>
          </a:p>
        </p:txBody>
      </p:sp>
      <p:sp>
        <p:nvSpPr>
          <p:cNvPr id="8197" name="Rectangle 6"/>
          <p:cNvSpPr txBox="1">
            <a:spLocks noChangeArrowheads="1"/>
          </p:cNvSpPr>
          <p:nvPr/>
        </p:nvSpPr>
        <p:spPr bwMode="auto">
          <a:xfrm>
            <a:off x="6902450" y="6481763"/>
            <a:ext cx="2133600" cy="476250"/>
          </a:xfrm>
          <a:prstGeom prst="rect">
            <a:avLst/>
          </a:prstGeom>
          <a:noFill/>
          <a:ln w="9525">
            <a:noFill/>
            <a:miter lim="800000"/>
            <a:headEnd/>
            <a:tailEnd/>
          </a:ln>
        </p:spPr>
        <p:txBody>
          <a:bodyPr/>
          <a:lstStyle/>
          <a:p>
            <a:pPr algn="r"/>
            <a:fld id="{DF8E2A90-EEBD-4109-9BCA-337E57EA806C}" type="slidenum">
              <a:rPr lang="it-IT" altLang="it-IT" sz="1400"/>
              <a:pPr algn="r"/>
              <a:t>5</a:t>
            </a:fld>
            <a:endParaRPr lang="it-IT" altLang="it-IT" sz="1400"/>
          </a:p>
        </p:txBody>
      </p:sp>
      <p:sp>
        <p:nvSpPr>
          <p:cNvPr id="6" name="Segnaposto numero diapositiva 5"/>
          <p:cNvSpPr>
            <a:spLocks noGrp="1"/>
          </p:cNvSpPr>
          <p:nvPr>
            <p:ph type="sldNum" sz="quarter" idx="11"/>
          </p:nvPr>
        </p:nvSpPr>
        <p:spPr/>
        <p:txBody>
          <a:bodyPr/>
          <a:lstStyle/>
          <a:p>
            <a:pPr>
              <a:defRPr/>
            </a:pPr>
            <a:fld id="{129AD514-201D-4304-8033-93176B712657}" type="slidenum">
              <a:rPr lang="it-IT" smtClean="0"/>
              <a:pPr>
                <a:defRPr/>
              </a:pPr>
              <a:t>5</a:t>
            </a:fld>
            <a:endParaRPr lang="it-IT"/>
          </a:p>
        </p:txBody>
      </p:sp>
      <p:pic>
        <p:nvPicPr>
          <p:cNvPr id="9" name="Picture 29"/>
          <p:cNvPicPr>
            <a:picLocks noChangeAspect="1" noChangeArrowheads="1"/>
          </p:cNvPicPr>
          <p:nvPr/>
        </p:nvPicPr>
        <p:blipFill>
          <a:blip r:embed="rId2" cstate="print"/>
          <a:srcRect/>
          <a:stretch>
            <a:fillRect/>
          </a:stretch>
        </p:blipFill>
        <p:spPr bwMode="auto">
          <a:xfrm>
            <a:off x="1619672" y="5805264"/>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1"/>
          </p:nvPr>
        </p:nvSpPr>
        <p:spPr/>
        <p:txBody>
          <a:bodyPr/>
          <a:lstStyle/>
          <a:p>
            <a:pPr>
              <a:defRPr/>
            </a:pPr>
            <a:fld id="{129AD514-201D-4304-8033-93176B712657}" type="slidenum">
              <a:rPr lang="it-IT" smtClean="0"/>
              <a:pPr>
                <a:defRPr/>
              </a:pPr>
              <a:t>6</a:t>
            </a:fld>
            <a:endParaRPr lang="it-IT"/>
          </a:p>
        </p:txBody>
      </p:sp>
      <p:sp>
        <p:nvSpPr>
          <p:cNvPr id="5" name="Rettangolo 4"/>
          <p:cNvSpPr/>
          <p:nvPr/>
        </p:nvSpPr>
        <p:spPr>
          <a:xfrm>
            <a:off x="395536" y="707206"/>
            <a:ext cx="8568952" cy="5386090"/>
          </a:xfrm>
          <a:prstGeom prst="rect">
            <a:avLst/>
          </a:prstGeom>
        </p:spPr>
        <p:txBody>
          <a:bodyPr wrap="square">
            <a:spAutoFit/>
          </a:bodyPr>
          <a:lstStyle/>
          <a:p>
            <a:pPr algn="just"/>
            <a:r>
              <a:rPr lang="it-IT" b="1" dirty="0"/>
              <a:t> </a:t>
            </a:r>
            <a:endParaRPr lang="it-IT" b="1" dirty="0" smtClean="0"/>
          </a:p>
          <a:p>
            <a:pPr algn="just"/>
            <a:endParaRPr lang="it-IT" dirty="0"/>
          </a:p>
          <a:p>
            <a:pPr marL="342900" indent="-342900" algn="just">
              <a:buFont typeface="Arial" pitchFamily="34" charset="0"/>
              <a:buChar char="•"/>
              <a:defRPr/>
            </a:pPr>
            <a:r>
              <a:rPr lang="it-IT" sz="1600" dirty="0" smtClean="0"/>
              <a:t>domanda </a:t>
            </a:r>
            <a:r>
              <a:rPr lang="it-IT" sz="1600" dirty="0"/>
              <a:t>di </a:t>
            </a:r>
            <a:r>
              <a:rPr lang="it-IT" sz="1600" dirty="0" smtClean="0"/>
              <a:t>agevolazione, redatta </a:t>
            </a:r>
            <a:r>
              <a:rPr lang="it-IT" sz="1600" dirty="0"/>
              <a:t>secondo lo schema di cui all’allegato n. 1 della circolare, sottoscritta, a pena di invalidità, dal legale rappresentante dell’impresa proponente o da un suo procuratore; </a:t>
            </a:r>
          </a:p>
          <a:p>
            <a:pPr marL="342900" indent="-342900" algn="just">
              <a:buFont typeface="Arial" pitchFamily="34" charset="0"/>
              <a:buChar char="•"/>
              <a:defRPr/>
            </a:pPr>
            <a:endParaRPr lang="it-IT" sz="1600" dirty="0"/>
          </a:p>
          <a:p>
            <a:pPr marL="342900" indent="-342900" algn="just">
              <a:buFont typeface="Arial" pitchFamily="34" charset="0"/>
              <a:buChar char="•"/>
              <a:defRPr/>
            </a:pPr>
            <a:r>
              <a:rPr lang="it-IT" sz="1600" dirty="0"/>
              <a:t>La/e dichiarazione/i, </a:t>
            </a:r>
            <a:r>
              <a:rPr lang="it-IT" sz="1600" dirty="0" smtClean="0"/>
              <a:t>resa/e </a:t>
            </a:r>
            <a:r>
              <a:rPr lang="it-IT" sz="1600" dirty="0"/>
              <a:t>secondo le modalità stabilite dalla Prefettura competente, in merito ai dati necessari per la richiesta delle informazioni antimafia per i soggetti sottoposti alla verifica di cui all’articolo 85 del decreto legislativo 6 settembre 2011, n. 159 e </a:t>
            </a:r>
            <a:r>
              <a:rPr lang="it-IT" sz="1600" dirty="0" err="1"/>
              <a:t>ss.mm.ii</a:t>
            </a:r>
            <a:r>
              <a:rPr lang="it-IT" sz="1600" dirty="0"/>
              <a:t>., nei casi previsti dallo stesso decreto legislativo;</a:t>
            </a:r>
          </a:p>
          <a:p>
            <a:pPr marL="342900" indent="-342900" algn="just">
              <a:buFont typeface="Arial" pitchFamily="34" charset="0"/>
              <a:buChar char="•"/>
              <a:defRPr/>
            </a:pPr>
            <a:endParaRPr lang="it-IT" sz="1600" dirty="0"/>
          </a:p>
          <a:p>
            <a:pPr marL="342900" indent="-342900" algn="just">
              <a:buFont typeface="Arial" pitchFamily="34" charset="0"/>
              <a:buChar char="•"/>
              <a:defRPr/>
            </a:pPr>
            <a:r>
              <a:rPr lang="it-IT" sz="1600" dirty="0" smtClean="0"/>
              <a:t>copia </a:t>
            </a:r>
            <a:r>
              <a:rPr lang="it-IT" sz="1600" dirty="0"/>
              <a:t>dell’atto di procura e del documento di identità del soggetto che rilascia la procura, nel caso il modulo di domanda sia sottoscritto dal procuratore dell’impresa.</a:t>
            </a:r>
          </a:p>
          <a:p>
            <a:pPr marL="342900" indent="-342900" algn="just">
              <a:buFont typeface="Arial" pitchFamily="34" charset="0"/>
              <a:buChar char="•"/>
              <a:defRPr/>
            </a:pPr>
            <a:endParaRPr lang="it-IT" sz="1600" dirty="0"/>
          </a:p>
          <a:p>
            <a:pPr marL="342900" indent="-342900" algn="just">
              <a:buFont typeface="Arial" pitchFamily="34" charset="0"/>
              <a:buChar char="•"/>
              <a:defRPr/>
            </a:pPr>
            <a:r>
              <a:rPr lang="it-IT" sz="1600" dirty="0"/>
              <a:t>La domanda di agevolazione e i relativi allegati devono essere compilati utilizzando esclusivamente, pena </a:t>
            </a:r>
            <a:r>
              <a:rPr lang="it-IT" sz="1600" dirty="0" smtClean="0"/>
              <a:t>l’invalidità, </a:t>
            </a:r>
            <a:r>
              <a:rPr lang="it-IT" sz="1600" dirty="0"/>
              <a:t>i </a:t>
            </a:r>
            <a:r>
              <a:rPr lang="it-IT" sz="1600" b="1" dirty="0"/>
              <a:t>moduli disponibili entro il 10 marzo 2014 </a:t>
            </a:r>
            <a:r>
              <a:rPr lang="it-IT" sz="1600" dirty="0"/>
              <a:t>nella sezione “BENI STRUMENTALI (NUOVA SABATINI)” del sito internet del Ministero </a:t>
            </a:r>
            <a:r>
              <a:rPr lang="it-IT" sz="1600" dirty="0">
                <a:hlinkClick r:id="rId2"/>
              </a:rPr>
              <a:t>www.mise.gov.it</a:t>
            </a:r>
            <a:r>
              <a:rPr lang="it-IT" sz="1600" dirty="0"/>
              <a:t>. Il mancato utilizzo dei predetti schemi, la sottoscrizione di dichiarazioni incomplete e l’assenza, anche parziale, dei documenti e delle informazioni richieste costituiscono motivo di non ricevibilità della domanda e pertanto di inammissibilità al finanziamento e al contributo. </a:t>
            </a:r>
            <a:r>
              <a:rPr lang="it-IT" sz="1600" dirty="0" smtClean="0"/>
              <a:t> </a:t>
            </a:r>
          </a:p>
        </p:txBody>
      </p:sp>
      <p:sp>
        <p:nvSpPr>
          <p:cNvPr id="6" name="Rettangolo 25"/>
          <p:cNvSpPr>
            <a:spLocks noChangeArrowheads="1"/>
          </p:cNvSpPr>
          <p:nvPr/>
        </p:nvSpPr>
        <p:spPr bwMode="auto">
          <a:xfrm>
            <a:off x="505644" y="930206"/>
            <a:ext cx="7416800" cy="338554"/>
          </a:xfrm>
          <a:prstGeom prst="rect">
            <a:avLst/>
          </a:prstGeom>
          <a:noFill/>
          <a:ln w="9525">
            <a:noFill/>
            <a:miter lim="800000"/>
            <a:headEnd/>
            <a:tailEnd/>
          </a:ln>
        </p:spPr>
        <p:txBody>
          <a:bodyPr>
            <a:spAutoFit/>
          </a:bodyPr>
          <a:lstStyle/>
          <a:p>
            <a:pPr algn="just"/>
            <a:r>
              <a:rPr lang="it-IT" altLang="it-IT" sz="1600" dirty="0" smtClean="0">
                <a:solidFill>
                  <a:srgbClr val="000000"/>
                </a:solidFill>
                <a:cs typeface="Times New Roman" pitchFamily="18" charset="0"/>
              </a:rPr>
              <a:t>    Le imprese sono tenute a presentare:</a:t>
            </a:r>
            <a:endParaRPr lang="it-IT" altLang="it-IT" sz="1600" dirty="0">
              <a:solidFill>
                <a:srgbClr val="000000"/>
              </a:solidFill>
              <a:cs typeface="Times New Roman" pitchFamily="18" charset="0"/>
            </a:endParaRPr>
          </a:p>
        </p:txBody>
      </p:sp>
      <p:pic>
        <p:nvPicPr>
          <p:cNvPr id="7" name="Picture 29"/>
          <p:cNvPicPr>
            <a:picLocks noChangeAspect="1" noChangeArrowheads="1"/>
          </p:cNvPicPr>
          <p:nvPr/>
        </p:nvPicPr>
        <p:blipFill>
          <a:blip r:embed="rId3" cstate="print"/>
          <a:srcRect/>
          <a:stretch>
            <a:fillRect/>
          </a:stretch>
        </p:blipFill>
        <p:spPr bwMode="auto">
          <a:xfrm>
            <a:off x="1619672" y="5805264"/>
            <a:ext cx="5976664" cy="817563"/>
          </a:xfrm>
          <a:prstGeom prst="rect">
            <a:avLst/>
          </a:prstGeom>
          <a:noFill/>
          <a:ln w="9525">
            <a:noFill/>
            <a:miter lim="800000"/>
            <a:headEnd/>
            <a:tailEnd/>
          </a:ln>
        </p:spPr>
      </p:pic>
      <p:sp>
        <p:nvSpPr>
          <p:cNvPr id="8" name="Rettangolo 7"/>
          <p:cNvSpPr/>
          <p:nvPr/>
        </p:nvSpPr>
        <p:spPr>
          <a:xfrm>
            <a:off x="899542" y="433472"/>
            <a:ext cx="7488882" cy="369332"/>
          </a:xfrm>
          <a:prstGeom prst="rect">
            <a:avLst/>
          </a:prstGeom>
        </p:spPr>
        <p:txBody>
          <a:bodyPr wrap="square">
            <a:spAutoFit/>
          </a:bodyPr>
          <a:lstStyle/>
          <a:p>
            <a:r>
              <a:rPr lang="it-IT" sz="1800" b="1" dirty="0">
                <a:solidFill>
                  <a:srgbClr val="818A8F"/>
                </a:solidFill>
              </a:rPr>
              <a:t>Modalità e termini di presentazione delle domande </a:t>
            </a:r>
            <a:r>
              <a:rPr lang="it-IT" sz="1800" b="1" dirty="0" smtClean="0">
                <a:solidFill>
                  <a:srgbClr val="818A8F"/>
                </a:solidFill>
              </a:rPr>
              <a:t> (1 di 2)</a:t>
            </a:r>
            <a:endParaRPr lang="it-IT" dirty="0"/>
          </a:p>
        </p:txBody>
      </p:sp>
    </p:spTree>
    <p:extLst>
      <p:ext uri="{BB962C8B-B14F-4D97-AF65-F5344CB8AC3E}">
        <p14:creationId xmlns:p14="http://schemas.microsoft.com/office/powerpoint/2010/main" xmlns="" val="1371963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1"/>
          </p:nvPr>
        </p:nvSpPr>
        <p:spPr/>
        <p:txBody>
          <a:bodyPr/>
          <a:lstStyle/>
          <a:p>
            <a:pPr>
              <a:defRPr/>
            </a:pPr>
            <a:fld id="{129AD514-201D-4304-8033-93176B712657}" type="slidenum">
              <a:rPr lang="it-IT" smtClean="0"/>
              <a:pPr>
                <a:defRPr/>
              </a:pPr>
              <a:t>7</a:t>
            </a:fld>
            <a:endParaRPr lang="it-IT"/>
          </a:p>
        </p:txBody>
      </p:sp>
      <p:sp>
        <p:nvSpPr>
          <p:cNvPr id="5" name="Rettangolo 4"/>
          <p:cNvSpPr/>
          <p:nvPr/>
        </p:nvSpPr>
        <p:spPr>
          <a:xfrm>
            <a:off x="370136" y="684053"/>
            <a:ext cx="8424936" cy="5324535"/>
          </a:xfrm>
          <a:prstGeom prst="rect">
            <a:avLst/>
          </a:prstGeom>
        </p:spPr>
        <p:txBody>
          <a:bodyPr wrap="square">
            <a:spAutoFit/>
          </a:bodyPr>
          <a:lstStyle/>
          <a:p>
            <a:pPr algn="just"/>
            <a:r>
              <a:rPr lang="it-IT" b="1" dirty="0"/>
              <a:t> </a:t>
            </a:r>
            <a:endParaRPr lang="it-IT" b="1" dirty="0" smtClean="0"/>
          </a:p>
          <a:p>
            <a:pPr algn="just">
              <a:defRPr/>
            </a:pPr>
            <a:endParaRPr lang="it-IT" sz="1600" dirty="0"/>
          </a:p>
          <a:p>
            <a:pPr marL="342900" indent="-342900" algn="just">
              <a:buFont typeface="Arial" pitchFamily="34" charset="0"/>
              <a:buChar char="•"/>
              <a:defRPr/>
            </a:pPr>
            <a:r>
              <a:rPr lang="it-IT" sz="1600" dirty="0" smtClean="0"/>
              <a:t>E’ fatto divieto di presentare in via contestuale una domanda di agevolazione per lo stesso bene a due o più banche o più banche/intermediari finanziari</a:t>
            </a:r>
          </a:p>
          <a:p>
            <a:pPr marL="342900" indent="-342900" algn="just">
              <a:buFont typeface="Arial" pitchFamily="34" charset="0"/>
              <a:buChar char="•"/>
              <a:defRPr/>
            </a:pPr>
            <a:endParaRPr lang="it-IT" sz="1600" dirty="0" smtClean="0"/>
          </a:p>
          <a:p>
            <a:pPr marL="342900" indent="-342900" algn="just">
              <a:buFont typeface="Arial" pitchFamily="34" charset="0"/>
              <a:buChar char="•"/>
              <a:defRPr/>
            </a:pPr>
            <a:r>
              <a:rPr lang="it-IT" sz="1600" dirty="0" smtClean="0"/>
              <a:t>La </a:t>
            </a:r>
            <a:r>
              <a:rPr lang="it-IT" sz="1600" dirty="0"/>
              <a:t>domanda di agevolazione, da utilizzare anche per la richiesta di finanziamento, in bollo tranne nei casi di domande appartenenti ai settori agricoli e della pesca, deve essere compilata dall’impresa in </a:t>
            </a:r>
            <a:r>
              <a:rPr lang="it-IT" sz="1600" b="1" dirty="0"/>
              <a:t>formato elettronico </a:t>
            </a:r>
            <a:r>
              <a:rPr lang="it-IT" sz="1600" dirty="0"/>
              <a:t>e, unitamente all’ulteriore documentazione eventualmente necessaria indicata al punto 2.1, deve essere, pena l’invalidità, sottoscritta mediante firma digitale, nel rispetto di quanto disposto dal “Codice dell'amministrazione digitale” di cui al decreto legislativo n. 82/2005, e presentata, a partire dalle ore 9.00 del 31 marzo 2014, esclusivamente attraverso l’invio a mezzo posta elettronica certificata (</a:t>
            </a:r>
            <a:r>
              <a:rPr lang="it-IT" sz="1600" b="1" dirty="0"/>
              <a:t>PEC</a:t>
            </a:r>
            <a:r>
              <a:rPr lang="it-IT" sz="1600" dirty="0"/>
              <a:t>) agli indirizzi di PEC delle banche/intermediari finanziari aderenti alle convenzioni, con i quali l’impresa successivamente dovrà prendere contatto per definire le modalità del finanziamento. L’elenco delle banche/intermediari finanziari aderenti alle convenzioni sarà pubblicato nei siti internet del Ministero: </a:t>
            </a:r>
            <a:r>
              <a:rPr lang="it-IT" sz="1600" dirty="0">
                <a:hlinkClick r:id="rId2"/>
              </a:rPr>
              <a:t>www.mise.gov.it</a:t>
            </a:r>
            <a:r>
              <a:rPr lang="it-IT" sz="1600" dirty="0"/>
              <a:t> e di CDP </a:t>
            </a:r>
            <a:r>
              <a:rPr lang="it-IT" sz="1600" dirty="0">
                <a:hlinkClick r:id="rId3"/>
              </a:rPr>
              <a:t>www.cassaddpp.it</a:t>
            </a:r>
            <a:r>
              <a:rPr lang="it-IT" sz="1600" dirty="0"/>
              <a:t> e di volta in volta aggiornato</a:t>
            </a:r>
            <a:r>
              <a:rPr lang="it-IT" sz="1600" dirty="0" smtClean="0"/>
              <a:t>.</a:t>
            </a:r>
          </a:p>
          <a:p>
            <a:pPr marL="342900" indent="-342900" algn="just">
              <a:buFont typeface="Arial" pitchFamily="34" charset="0"/>
              <a:buChar char="•"/>
              <a:defRPr/>
            </a:pPr>
            <a:endParaRPr lang="it-IT" sz="1600" dirty="0"/>
          </a:p>
          <a:p>
            <a:pPr marL="342900" indent="-342900" algn="just">
              <a:buFont typeface="Arial" pitchFamily="34" charset="0"/>
              <a:buChar char="•"/>
              <a:defRPr/>
            </a:pPr>
            <a:r>
              <a:rPr lang="it-IT" sz="1600" dirty="0" smtClean="0"/>
              <a:t>Le </a:t>
            </a:r>
            <a:r>
              <a:rPr lang="it-IT" sz="1600" dirty="0"/>
              <a:t>domande presentate antecedentemente al termine iniziale sono considerate non ricevibili.</a:t>
            </a:r>
          </a:p>
        </p:txBody>
      </p:sp>
      <p:pic>
        <p:nvPicPr>
          <p:cNvPr id="7" name="Picture 29"/>
          <p:cNvPicPr>
            <a:picLocks noChangeAspect="1" noChangeArrowheads="1"/>
          </p:cNvPicPr>
          <p:nvPr/>
        </p:nvPicPr>
        <p:blipFill>
          <a:blip r:embed="rId4" cstate="print"/>
          <a:srcRect/>
          <a:stretch>
            <a:fillRect/>
          </a:stretch>
        </p:blipFill>
        <p:spPr bwMode="auto">
          <a:xfrm>
            <a:off x="1619672" y="5805264"/>
            <a:ext cx="5976664" cy="817563"/>
          </a:xfrm>
          <a:prstGeom prst="rect">
            <a:avLst/>
          </a:prstGeom>
          <a:noFill/>
          <a:ln w="9525">
            <a:noFill/>
            <a:miter lim="800000"/>
            <a:headEnd/>
            <a:tailEnd/>
          </a:ln>
        </p:spPr>
      </p:pic>
      <p:sp>
        <p:nvSpPr>
          <p:cNvPr id="8" name="Rettangolo 7"/>
          <p:cNvSpPr/>
          <p:nvPr/>
        </p:nvSpPr>
        <p:spPr>
          <a:xfrm>
            <a:off x="899542" y="433472"/>
            <a:ext cx="7488882" cy="369332"/>
          </a:xfrm>
          <a:prstGeom prst="rect">
            <a:avLst/>
          </a:prstGeom>
        </p:spPr>
        <p:txBody>
          <a:bodyPr wrap="square">
            <a:spAutoFit/>
          </a:bodyPr>
          <a:lstStyle/>
          <a:p>
            <a:r>
              <a:rPr lang="it-IT" sz="1800" b="1" dirty="0">
                <a:solidFill>
                  <a:srgbClr val="818A8F"/>
                </a:solidFill>
              </a:rPr>
              <a:t>Modalità e termini di presentazione delle domande </a:t>
            </a:r>
            <a:r>
              <a:rPr lang="it-IT" sz="1800" b="1" dirty="0" smtClean="0">
                <a:solidFill>
                  <a:srgbClr val="818A8F"/>
                </a:solidFill>
              </a:rPr>
              <a:t> (2 di 2)</a:t>
            </a:r>
            <a:endParaRPr lang="it-IT" dirty="0"/>
          </a:p>
        </p:txBody>
      </p:sp>
    </p:spTree>
    <p:extLst>
      <p:ext uri="{BB962C8B-B14F-4D97-AF65-F5344CB8AC3E}">
        <p14:creationId xmlns:p14="http://schemas.microsoft.com/office/powerpoint/2010/main" xmlns="" val="2228196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ttangolo 7"/>
          <p:cNvSpPr>
            <a:spLocks noChangeArrowheads="1"/>
          </p:cNvSpPr>
          <p:nvPr/>
        </p:nvSpPr>
        <p:spPr bwMode="auto">
          <a:xfrm>
            <a:off x="871017" y="476672"/>
            <a:ext cx="5087416" cy="369332"/>
          </a:xfrm>
          <a:prstGeom prst="rect">
            <a:avLst/>
          </a:prstGeom>
          <a:noFill/>
          <a:ln w="9525">
            <a:noFill/>
            <a:miter lim="800000"/>
            <a:headEnd/>
            <a:tailEnd/>
          </a:ln>
        </p:spPr>
        <p:txBody>
          <a:bodyPr wrap="square">
            <a:spAutoFit/>
          </a:bodyPr>
          <a:lstStyle/>
          <a:p>
            <a:pPr eaLnBrk="0" hangingPunct="0">
              <a:tabLst>
                <a:tab pos="228600" algn="l"/>
              </a:tabLst>
            </a:pPr>
            <a:r>
              <a:rPr lang="it-IT" altLang="it-IT" sz="1800" b="1" dirty="0">
                <a:solidFill>
                  <a:srgbClr val="818A8F"/>
                </a:solidFill>
              </a:rPr>
              <a:t>Investimenti ammissibili</a:t>
            </a:r>
          </a:p>
        </p:txBody>
      </p:sp>
      <p:sp>
        <p:nvSpPr>
          <p:cNvPr id="6" name="Rettangolo 5"/>
          <p:cNvSpPr/>
          <p:nvPr/>
        </p:nvSpPr>
        <p:spPr>
          <a:xfrm>
            <a:off x="827584" y="1052736"/>
            <a:ext cx="7704137" cy="4031873"/>
          </a:xfrm>
          <a:prstGeom prst="rect">
            <a:avLst/>
          </a:prstGeom>
        </p:spPr>
        <p:txBody>
          <a:bodyPr>
            <a:spAutoFit/>
          </a:bodyPr>
          <a:lstStyle/>
          <a:p>
            <a:pPr algn="just">
              <a:defRPr/>
            </a:pPr>
            <a:r>
              <a:rPr lang="it-IT" sz="1600" dirty="0">
                <a:latin typeface="+mn-lt"/>
                <a:ea typeface="Calibri" pitchFamily="34" charset="0"/>
                <a:cs typeface="Times New Roman" pitchFamily="18" charset="0"/>
              </a:rPr>
              <a:t>Acquisto o acquisizione in leasing di macchinari, impianti, beni strumentali d'impresa e attrezzature, nuovi di fabbrica ad uso produttivo, nonché di hardware, software e tecnologie digitali.</a:t>
            </a:r>
          </a:p>
          <a:p>
            <a:pPr algn="just">
              <a:defRPr/>
            </a:pPr>
            <a:endParaRPr lang="it-IT" sz="1600" dirty="0">
              <a:latin typeface="+mn-lt"/>
              <a:ea typeface="Calibri" pitchFamily="34" charset="0"/>
              <a:cs typeface="Times New Roman" pitchFamily="18" charset="0"/>
            </a:endParaRPr>
          </a:p>
          <a:p>
            <a:pPr algn="just">
              <a:defRPr/>
            </a:pPr>
            <a:r>
              <a:rPr lang="it-IT" sz="1600" dirty="0">
                <a:latin typeface="+mn-lt"/>
                <a:ea typeface="Calibri" pitchFamily="34" charset="0"/>
                <a:cs typeface="Times New Roman" pitchFamily="18" charset="0"/>
              </a:rPr>
              <a:t>I beni oggetto del finanziamento e del contributo devono essere “nuovi di fabbrica</a:t>
            </a:r>
            <a:r>
              <a:rPr lang="it-IT" sz="1600" dirty="0" smtClean="0">
                <a:latin typeface="+mn-lt"/>
                <a:ea typeface="Calibri" pitchFamily="34" charset="0"/>
                <a:cs typeface="Times New Roman" pitchFamily="18" charset="0"/>
              </a:rPr>
              <a:t>” ed essere riferiti alle </a:t>
            </a:r>
            <a:r>
              <a:rPr lang="it-IT" sz="1600" dirty="0">
                <a:latin typeface="+mn-lt"/>
                <a:ea typeface="Calibri" pitchFamily="34" charset="0"/>
                <a:cs typeface="Times New Roman" pitchFamily="18" charset="0"/>
              </a:rPr>
              <a:t>immobilizzazioni materiali </a:t>
            </a:r>
            <a:r>
              <a:rPr lang="it-IT" sz="1600" dirty="0" smtClean="0">
                <a:latin typeface="+mn-lt"/>
                <a:ea typeface="Calibri" pitchFamily="34" charset="0"/>
                <a:cs typeface="Times New Roman" pitchFamily="18" charset="0"/>
              </a:rPr>
              <a:t>per “impianti </a:t>
            </a:r>
            <a:r>
              <a:rPr lang="it-IT" sz="1600" dirty="0">
                <a:latin typeface="+mn-lt"/>
                <a:ea typeface="Calibri" pitchFamily="34" charset="0"/>
                <a:cs typeface="Times New Roman" pitchFamily="18" charset="0"/>
              </a:rPr>
              <a:t>e macchinari”, “attrezzature industriali e commerciali” e “altri beni”, escludendo pertanto </a:t>
            </a:r>
            <a:r>
              <a:rPr lang="it-IT" sz="1600" dirty="0" smtClean="0">
                <a:latin typeface="+mn-lt"/>
                <a:ea typeface="Calibri" pitchFamily="34" charset="0"/>
                <a:cs typeface="Times New Roman" pitchFamily="18" charset="0"/>
              </a:rPr>
              <a:t>le voci “terreni </a:t>
            </a:r>
            <a:r>
              <a:rPr lang="it-IT" sz="1600" dirty="0">
                <a:latin typeface="+mn-lt"/>
                <a:ea typeface="Calibri" pitchFamily="34" charset="0"/>
                <a:cs typeface="Times New Roman" pitchFamily="18" charset="0"/>
              </a:rPr>
              <a:t>e fabbricati” e “immobilizzazioni in corso e acconti” (</a:t>
            </a:r>
            <a:r>
              <a:rPr lang="it-IT" sz="1600" i="1" dirty="0">
                <a:latin typeface="+mn-lt"/>
                <a:ea typeface="Calibri" pitchFamily="34" charset="0"/>
                <a:cs typeface="Times New Roman" pitchFamily="18" charset="0"/>
              </a:rPr>
              <a:t>rif. voci </a:t>
            </a:r>
            <a:r>
              <a:rPr lang="it-IT" sz="1600" i="1" dirty="0" err="1">
                <a:latin typeface="+mn-lt"/>
                <a:ea typeface="Calibri" pitchFamily="34" charset="0"/>
                <a:cs typeface="Times New Roman" pitchFamily="18" charset="0"/>
              </a:rPr>
              <a:t>B.II</a:t>
            </a:r>
            <a:r>
              <a:rPr lang="it-IT" sz="1600" i="1" dirty="0">
                <a:latin typeface="+mn-lt"/>
                <a:ea typeface="Calibri" pitchFamily="34" charset="0"/>
                <a:cs typeface="Times New Roman" pitchFamily="18" charset="0"/>
              </a:rPr>
              <a:t>.2, </a:t>
            </a:r>
            <a:r>
              <a:rPr lang="it-IT" sz="1600" i="1" dirty="0" err="1">
                <a:latin typeface="+mn-lt"/>
                <a:ea typeface="Calibri" pitchFamily="34" charset="0"/>
                <a:cs typeface="Times New Roman" pitchFamily="18" charset="0"/>
              </a:rPr>
              <a:t>B.II</a:t>
            </a:r>
            <a:r>
              <a:rPr lang="it-IT" sz="1600" i="1" dirty="0">
                <a:latin typeface="+mn-lt"/>
                <a:ea typeface="Calibri" pitchFamily="34" charset="0"/>
                <a:cs typeface="Times New Roman" pitchFamily="18" charset="0"/>
              </a:rPr>
              <a:t>.3 e </a:t>
            </a:r>
            <a:r>
              <a:rPr lang="it-IT" sz="1600" i="1" dirty="0" err="1">
                <a:latin typeface="+mn-lt"/>
                <a:ea typeface="Calibri" pitchFamily="34" charset="0"/>
                <a:cs typeface="Times New Roman" pitchFamily="18" charset="0"/>
              </a:rPr>
              <a:t>B.II</a:t>
            </a:r>
            <a:r>
              <a:rPr lang="it-IT" sz="1600" i="1" dirty="0">
                <a:latin typeface="+mn-lt"/>
                <a:ea typeface="Calibri" pitchFamily="34" charset="0"/>
                <a:cs typeface="Times New Roman" pitchFamily="18" charset="0"/>
              </a:rPr>
              <a:t>.4 dell’articolo 2424 del codice civile</a:t>
            </a:r>
            <a:r>
              <a:rPr lang="it-IT" sz="1600" dirty="0">
                <a:latin typeface="+mn-lt"/>
                <a:ea typeface="Calibri" pitchFamily="34" charset="0"/>
                <a:cs typeface="Times New Roman" pitchFamily="18" charset="0"/>
              </a:rPr>
              <a:t>).</a:t>
            </a:r>
          </a:p>
          <a:p>
            <a:pPr>
              <a:defRPr/>
            </a:pPr>
            <a:endParaRPr lang="it-IT" sz="1600" dirty="0">
              <a:latin typeface="+mn-lt"/>
              <a:ea typeface="Calibri" pitchFamily="34" charset="0"/>
              <a:cs typeface="Times New Roman" pitchFamily="18" charset="0"/>
            </a:endParaRPr>
          </a:p>
          <a:p>
            <a:pPr algn="just">
              <a:defRPr/>
            </a:pPr>
            <a:r>
              <a:rPr lang="it-IT" sz="1600" dirty="0" smtClean="0">
                <a:latin typeface="+mn-lt"/>
                <a:ea typeface="Calibri" pitchFamily="34" charset="0"/>
                <a:cs typeface="Times New Roman" pitchFamily="18" charset="0"/>
              </a:rPr>
              <a:t>Inoltre, nel rispetto delle prescrizioni </a:t>
            </a:r>
            <a:r>
              <a:rPr lang="it-IT" sz="1600" dirty="0">
                <a:latin typeface="+mn-lt"/>
                <a:ea typeface="Calibri" pitchFamily="34" charset="0"/>
                <a:cs typeface="Times New Roman" pitchFamily="18" charset="0"/>
              </a:rPr>
              <a:t>comunitarie, gli investimenti devono essere iscritti all’attivo dell’impresa beneficiaria per almeno </a:t>
            </a:r>
            <a:r>
              <a:rPr lang="it-IT" sz="1600" b="1" dirty="0">
                <a:latin typeface="+mn-lt"/>
                <a:ea typeface="Calibri" pitchFamily="34" charset="0"/>
                <a:cs typeface="Times New Roman" pitchFamily="18" charset="0"/>
              </a:rPr>
              <a:t>tre anni </a:t>
            </a:r>
            <a:r>
              <a:rPr lang="it-IT" sz="1600" dirty="0">
                <a:latin typeface="+mn-lt"/>
                <a:ea typeface="Calibri" pitchFamily="34" charset="0"/>
                <a:cs typeface="Times New Roman" pitchFamily="18" charset="0"/>
              </a:rPr>
              <a:t>dalla conclusione dell’investimento. In caso di operazioni in leasing finanziario, l’impresa locataria esercita anticipatamente, al momento della stipula del contratto, l’opzione di acquisto prevista dal contratto, con effetti decorrenti dal termine della locazione.</a:t>
            </a:r>
          </a:p>
          <a:p>
            <a:pPr>
              <a:defRPr/>
            </a:pPr>
            <a:endParaRPr lang="it-IT" sz="1600" dirty="0">
              <a:latin typeface="+mn-lt"/>
              <a:ea typeface="Calibri" pitchFamily="34" charset="0"/>
              <a:cs typeface="Times New Roman" pitchFamily="18" charset="0"/>
            </a:endParaRPr>
          </a:p>
        </p:txBody>
      </p:sp>
      <p:sp>
        <p:nvSpPr>
          <p:cNvPr id="9220" name="Rectangle 6"/>
          <p:cNvSpPr>
            <a:spLocks noGrp="1" noChangeArrowheads="1"/>
          </p:cNvSpPr>
          <p:nvPr>
            <p:ph type="sldNum" sz="quarter" idx="11"/>
          </p:nvPr>
        </p:nvSpPr>
        <p:spPr>
          <a:noFill/>
          <a:ln>
            <a:miter lim="800000"/>
            <a:headEnd/>
            <a:tailEnd/>
          </a:ln>
        </p:spPr>
        <p:txBody>
          <a:bodyPr/>
          <a:lstStyle/>
          <a:p>
            <a:fld id="{06653005-08E9-4D4E-A752-C2978847C280}" type="slidenum">
              <a:rPr lang="it-IT" altLang="it-IT" smtClean="0"/>
              <a:pPr/>
              <a:t>8</a:t>
            </a:fld>
            <a:endParaRPr lang="it-IT" altLang="it-IT" smtClean="0"/>
          </a:p>
        </p:txBody>
      </p:sp>
      <p:pic>
        <p:nvPicPr>
          <p:cNvPr id="7" name="Picture 29"/>
          <p:cNvPicPr>
            <a:picLocks noChangeAspect="1" noChangeArrowheads="1"/>
          </p:cNvPicPr>
          <p:nvPr/>
        </p:nvPicPr>
        <p:blipFill>
          <a:blip r:embed="rId2" cstate="print"/>
          <a:srcRect/>
          <a:stretch>
            <a:fillRect/>
          </a:stretch>
        </p:blipFill>
        <p:spPr bwMode="auto">
          <a:xfrm>
            <a:off x="1619672" y="6005318"/>
            <a:ext cx="5976664" cy="817563"/>
          </a:xfrm>
          <a:prstGeom prst="rect">
            <a:avLst/>
          </a:prstGeom>
          <a:noFill/>
          <a:ln w="9525">
            <a:noFill/>
            <a:miter lim="800000"/>
            <a:headEnd/>
            <a:tailEnd/>
          </a:ln>
        </p:spPr>
      </p:pic>
      <p:sp>
        <p:nvSpPr>
          <p:cNvPr id="9" name="Rettangolo 8">
            <a:hlinkClick r:id="rId3" action="ppaction://hlinkfile"/>
          </p:cNvPr>
          <p:cNvSpPr/>
          <p:nvPr/>
        </p:nvSpPr>
        <p:spPr>
          <a:xfrm>
            <a:off x="6743519" y="6078976"/>
            <a:ext cx="2127505" cy="400110"/>
          </a:xfrm>
          <a:prstGeom prst="rect">
            <a:avLst/>
          </a:prstGeom>
        </p:spPr>
        <p:txBody>
          <a:bodyPr wrap="none">
            <a:spAutoFit/>
          </a:bodyPr>
          <a:lstStyle/>
          <a:p>
            <a:pPr algn="ctr"/>
            <a:r>
              <a:rPr lang="it-IT" dirty="0">
                <a:hlinkClick r:id="rId3" action="ppaction://hlinkfile"/>
              </a:rPr>
              <a:t>Circolare </a:t>
            </a:r>
            <a:r>
              <a:rPr lang="it-IT" sz="1600" dirty="0">
                <a:hlinkClick r:id="rId3" action="ppaction://hlinkfile"/>
              </a:rPr>
              <a:t>comma </a:t>
            </a:r>
            <a:r>
              <a:rPr lang="it-IT" sz="1600" dirty="0" smtClean="0">
                <a:hlinkClick r:id="rId3" action="ppaction://hlinkfile"/>
              </a:rPr>
              <a:t>6</a:t>
            </a:r>
            <a:endParaRPr lang="it-IT"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ttangolo 7"/>
          <p:cNvSpPr>
            <a:spLocks noChangeArrowheads="1"/>
          </p:cNvSpPr>
          <p:nvPr/>
        </p:nvSpPr>
        <p:spPr bwMode="auto">
          <a:xfrm>
            <a:off x="395536" y="476672"/>
            <a:ext cx="6264696" cy="369332"/>
          </a:xfrm>
          <a:prstGeom prst="rect">
            <a:avLst/>
          </a:prstGeom>
          <a:noFill/>
          <a:ln w="9525">
            <a:noFill/>
            <a:miter lim="800000"/>
            <a:headEnd/>
            <a:tailEnd/>
          </a:ln>
        </p:spPr>
        <p:txBody>
          <a:bodyPr wrap="square">
            <a:spAutoFit/>
          </a:bodyPr>
          <a:lstStyle/>
          <a:p>
            <a:pPr indent="457200" eaLnBrk="0" hangingPunct="0">
              <a:tabLst>
                <a:tab pos="228600" algn="l"/>
              </a:tabLst>
            </a:pPr>
            <a:r>
              <a:rPr lang="it-IT" altLang="it-IT" sz="1800" b="1" dirty="0">
                <a:solidFill>
                  <a:srgbClr val="818A8F"/>
                </a:solidFill>
              </a:rPr>
              <a:t>Soggetti </a:t>
            </a:r>
            <a:r>
              <a:rPr lang="it-IT" altLang="it-IT" sz="1800" b="1" dirty="0" smtClean="0">
                <a:solidFill>
                  <a:srgbClr val="818A8F"/>
                </a:solidFill>
              </a:rPr>
              <a:t>ammessi all’agevolazione</a:t>
            </a:r>
            <a:endParaRPr lang="it-IT" altLang="it-IT" sz="1800" b="1" dirty="0">
              <a:solidFill>
                <a:srgbClr val="818A8F"/>
              </a:solidFill>
            </a:endParaRPr>
          </a:p>
        </p:txBody>
      </p:sp>
      <p:sp>
        <p:nvSpPr>
          <p:cNvPr id="10243" name="Rectangle 6"/>
          <p:cNvSpPr>
            <a:spLocks noGrp="1" noChangeArrowheads="1"/>
          </p:cNvSpPr>
          <p:nvPr>
            <p:ph type="sldNum" sz="quarter" idx="11"/>
          </p:nvPr>
        </p:nvSpPr>
        <p:spPr>
          <a:noFill/>
          <a:ln>
            <a:miter lim="800000"/>
            <a:headEnd/>
            <a:tailEnd/>
          </a:ln>
        </p:spPr>
        <p:txBody>
          <a:bodyPr/>
          <a:lstStyle/>
          <a:p>
            <a:fld id="{D1C10D11-CBB3-4E05-B33D-0BA9D21D92E5}" type="slidenum">
              <a:rPr lang="it-IT" altLang="it-IT" smtClean="0"/>
              <a:pPr/>
              <a:t>9</a:t>
            </a:fld>
            <a:endParaRPr lang="it-IT" altLang="it-IT" smtClean="0"/>
          </a:p>
        </p:txBody>
      </p:sp>
      <p:sp>
        <p:nvSpPr>
          <p:cNvPr id="8" name="Rettangolo 7"/>
          <p:cNvSpPr/>
          <p:nvPr/>
        </p:nvSpPr>
        <p:spPr>
          <a:xfrm>
            <a:off x="900757" y="1124744"/>
            <a:ext cx="7559675" cy="3000821"/>
          </a:xfrm>
          <a:prstGeom prst="rect">
            <a:avLst/>
          </a:prstGeom>
        </p:spPr>
        <p:txBody>
          <a:bodyPr>
            <a:spAutoFit/>
          </a:bodyPr>
          <a:lstStyle/>
          <a:p>
            <a:pPr>
              <a:defRPr/>
            </a:pPr>
            <a:r>
              <a:rPr lang="it-IT" sz="1600" b="1" dirty="0">
                <a:latin typeface="+mn-lt"/>
                <a:ea typeface="Times New Roman" pitchFamily="18" charset="0"/>
              </a:rPr>
              <a:t>Sono ammesse le PMI che</a:t>
            </a:r>
            <a:r>
              <a:rPr lang="it-IT" sz="1600" dirty="0">
                <a:latin typeface="Arial" pitchFamily="34" charset="0"/>
              </a:rPr>
              <a:t>, alla data di presentazione della domanda:</a:t>
            </a:r>
          </a:p>
          <a:p>
            <a:pPr>
              <a:defRPr/>
            </a:pPr>
            <a:endParaRPr lang="it-IT" sz="800" dirty="0" smtClean="0">
              <a:latin typeface="Arial" pitchFamily="34" charset="0"/>
            </a:endParaRPr>
          </a:p>
          <a:p>
            <a:pPr marL="342900" indent="-342900">
              <a:spcAft>
                <a:spcPts val="600"/>
              </a:spcAft>
              <a:buFont typeface="Arial" pitchFamily="34" charset="0"/>
              <a:buChar char="•"/>
              <a:defRPr/>
            </a:pPr>
            <a:r>
              <a:rPr lang="it-IT" sz="1600" dirty="0" smtClean="0"/>
              <a:t>hanno </a:t>
            </a:r>
            <a:r>
              <a:rPr lang="it-IT" sz="1600" dirty="0"/>
              <a:t>una sede operativa in Italia e sono regolarmente costituite ed iscritte nel Registro delle imprese  ovvero nel Registro delle imprese di pesca;</a:t>
            </a:r>
          </a:p>
          <a:p>
            <a:pPr marL="342900" indent="-342900">
              <a:buFont typeface="Arial" pitchFamily="34" charset="0"/>
              <a:buChar char="•"/>
              <a:defRPr/>
            </a:pPr>
            <a:r>
              <a:rPr lang="it-IT" sz="1600" dirty="0" smtClean="0"/>
              <a:t>sono </a:t>
            </a:r>
            <a:r>
              <a:rPr lang="it-IT" sz="1600" dirty="0"/>
              <a:t>nel pieno e libero esercizio dei propri diritti, non sono in liquidazione volontaria o sottoposte a procedure concorsuali;</a:t>
            </a:r>
          </a:p>
          <a:p>
            <a:pPr marL="342900" indent="-342900">
              <a:buFont typeface="Arial" pitchFamily="34" charset="0"/>
              <a:buChar char="•"/>
              <a:defRPr/>
            </a:pPr>
            <a:r>
              <a:rPr lang="it-IT" sz="1600" dirty="0" smtClean="0"/>
              <a:t>non </a:t>
            </a:r>
            <a:r>
              <a:rPr lang="it-IT" sz="1600" dirty="0"/>
              <a:t>rientrano tra i soggetti che hanno ricevuto e, successivamente, non rimborsato o depositato in un conto bloccato gli aiuti individuati quali illegali o incompatibili dalla Commissione europea;</a:t>
            </a:r>
          </a:p>
          <a:p>
            <a:pPr marL="342900" indent="-342900">
              <a:buFont typeface="Arial" pitchFamily="34" charset="0"/>
              <a:buChar char="•"/>
              <a:defRPr/>
            </a:pPr>
            <a:r>
              <a:rPr lang="it-IT" sz="1600" dirty="0" smtClean="0"/>
              <a:t>non </a:t>
            </a:r>
            <a:r>
              <a:rPr lang="it-IT" sz="1600" dirty="0"/>
              <a:t>si trovano in condizioni tali da risultare impresa in difficoltà così come individuata nel regolamento GBER.</a:t>
            </a:r>
          </a:p>
          <a:p>
            <a:pPr marL="342900" indent="-342900">
              <a:defRPr/>
            </a:pPr>
            <a:endParaRPr lang="it-IT" sz="1600" dirty="0"/>
          </a:p>
        </p:txBody>
      </p:sp>
      <p:sp>
        <p:nvSpPr>
          <p:cNvPr id="10" name="Rettangolo 9"/>
          <p:cNvSpPr/>
          <p:nvPr/>
        </p:nvSpPr>
        <p:spPr>
          <a:xfrm>
            <a:off x="890786" y="3942581"/>
            <a:ext cx="7704137" cy="1923604"/>
          </a:xfrm>
          <a:prstGeom prst="rect">
            <a:avLst/>
          </a:prstGeom>
        </p:spPr>
        <p:txBody>
          <a:bodyPr>
            <a:spAutoFit/>
          </a:bodyPr>
          <a:lstStyle/>
          <a:p>
            <a:pPr>
              <a:defRPr/>
            </a:pPr>
            <a:r>
              <a:rPr lang="it-IT" sz="1600" b="1" dirty="0">
                <a:latin typeface="+mn-lt"/>
                <a:ea typeface="Times New Roman" pitchFamily="18" charset="0"/>
              </a:rPr>
              <a:t>Non sono ammesse le PMI </a:t>
            </a:r>
            <a:r>
              <a:rPr lang="it-IT" sz="1600" dirty="0"/>
              <a:t>operanti</a:t>
            </a:r>
            <a:r>
              <a:rPr lang="it-IT" sz="1600" dirty="0" smtClean="0"/>
              <a:t>:</a:t>
            </a:r>
          </a:p>
          <a:p>
            <a:pPr>
              <a:defRPr/>
            </a:pPr>
            <a:endParaRPr lang="it-IT" sz="800" dirty="0"/>
          </a:p>
          <a:p>
            <a:pPr marL="342900" indent="-342900">
              <a:spcBef>
                <a:spcPts val="600"/>
              </a:spcBef>
              <a:buFont typeface="Arial" pitchFamily="34" charset="0"/>
              <a:buChar char="•"/>
              <a:defRPr/>
            </a:pPr>
            <a:r>
              <a:rPr lang="it-IT" sz="1600" dirty="0" smtClean="0"/>
              <a:t>nei </a:t>
            </a:r>
            <a:r>
              <a:rPr lang="it-IT" sz="1600" dirty="0"/>
              <a:t>settori dell’industria carboniera; </a:t>
            </a:r>
          </a:p>
          <a:p>
            <a:pPr marL="342900" indent="-342900">
              <a:spcBef>
                <a:spcPts val="600"/>
              </a:spcBef>
              <a:buFont typeface="Arial" pitchFamily="34" charset="0"/>
              <a:buChar char="•"/>
              <a:defRPr/>
            </a:pPr>
            <a:r>
              <a:rPr lang="it-IT" sz="1600" dirty="0" smtClean="0"/>
              <a:t>delle </a:t>
            </a:r>
            <a:r>
              <a:rPr lang="it-IT" sz="1600" dirty="0"/>
              <a:t>attività finanziarie e assicurative (sezione K della classificazione delle attività economiche ATECO 2007); </a:t>
            </a:r>
          </a:p>
          <a:p>
            <a:pPr marL="342900" indent="-342900">
              <a:spcBef>
                <a:spcPts val="600"/>
              </a:spcBef>
              <a:buFont typeface="Arial" pitchFamily="34" charset="0"/>
              <a:buChar char="•"/>
              <a:defRPr/>
            </a:pPr>
            <a:r>
              <a:rPr lang="it-IT" sz="1600" dirty="0" smtClean="0"/>
              <a:t>della </a:t>
            </a:r>
            <a:r>
              <a:rPr lang="it-IT" sz="1600" dirty="0"/>
              <a:t>fabbricazione di prodotti di imitazione o di sostituzione del latte o dei prodotti </a:t>
            </a:r>
            <a:r>
              <a:rPr lang="it-IT" sz="1600" dirty="0" err="1"/>
              <a:t>lattiero-caseari</a:t>
            </a:r>
            <a:r>
              <a:rPr lang="it-IT" sz="1600" dirty="0"/>
              <a:t>.</a:t>
            </a:r>
          </a:p>
        </p:txBody>
      </p:sp>
      <p:pic>
        <p:nvPicPr>
          <p:cNvPr id="7" name="Picture 29"/>
          <p:cNvPicPr>
            <a:picLocks noChangeAspect="1" noChangeArrowheads="1"/>
          </p:cNvPicPr>
          <p:nvPr/>
        </p:nvPicPr>
        <p:blipFill>
          <a:blip r:embed="rId2" cstate="print"/>
          <a:srcRect/>
          <a:stretch>
            <a:fillRect/>
          </a:stretch>
        </p:blipFill>
        <p:spPr bwMode="auto">
          <a:xfrm>
            <a:off x="1619672" y="5805264"/>
            <a:ext cx="5976664" cy="81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smtClean="0">
            <a:latin typeface="Arial" pitchFamily="34" charset="0"/>
            <a:ea typeface="Times New Roman" pitchFamily="18" charset="0"/>
          </a:defRPr>
        </a:defPPr>
      </a:lstStyle>
    </a:tx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15856</TotalTime>
  <Words>1847</Words>
  <Application>Microsoft Office PowerPoint</Application>
  <PresentationFormat>Presentazione su schermo (4:3)</PresentationFormat>
  <Paragraphs>283</Paragraphs>
  <Slides>24</Slides>
  <Notes>3</Notes>
  <HiddenSlides>0</HiddenSlides>
  <MMClips>0</MMClip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Struttura predefinita</vt:lpstr>
      <vt:lpstr> UNA NUOVA MISURA DI SOSTEGNO AGLI INVESTIMENTI DELLE IMPRESE:</vt:lpstr>
      <vt:lpstr>Indice</vt:lpstr>
      <vt:lpstr>Il Decreto istitutivo della nuova misura</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ALLEGATO TECNICO </vt:lpstr>
      <vt:lpstr>Diapositiva 17</vt:lpstr>
      <vt:lpstr>Diapositiva 18</vt:lpstr>
      <vt:lpstr>Diapositiva 19</vt:lpstr>
      <vt:lpstr>FAQ </vt:lpstr>
      <vt:lpstr>Diapositiva 21</vt:lpstr>
      <vt:lpstr>Diapositiva 22</vt:lpstr>
      <vt:lpstr>Diapositiva 23</vt:lpstr>
      <vt:lpstr>Diapositiva 24</vt:lpstr>
    </vt:vector>
  </TitlesOfParts>
  <Company>Sviluppo Italia S.p.a.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Sviluppo Italia S.p.a.</dc:creator>
  <cp:lastModifiedBy>vcarlini</cp:lastModifiedBy>
  <cp:revision>307</cp:revision>
  <cp:lastPrinted>2014-02-28T19:03:35Z</cp:lastPrinted>
  <dcterms:created xsi:type="dcterms:W3CDTF">2008-07-22T23:03:00Z</dcterms:created>
  <dcterms:modified xsi:type="dcterms:W3CDTF">2014-03-04T16:34:54Z</dcterms:modified>
</cp:coreProperties>
</file>